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9" r:id="rId4"/>
    <p:sldId id="290" r:id="rId5"/>
    <p:sldId id="258" r:id="rId6"/>
    <p:sldId id="284" r:id="rId7"/>
    <p:sldId id="260" r:id="rId8"/>
    <p:sldId id="261" r:id="rId9"/>
    <p:sldId id="262" r:id="rId10"/>
    <p:sldId id="285" r:id="rId11"/>
    <p:sldId id="263" r:id="rId12"/>
    <p:sldId id="275" r:id="rId13"/>
    <p:sldId id="276" r:id="rId14"/>
    <p:sldId id="277" r:id="rId15"/>
    <p:sldId id="278" r:id="rId16"/>
    <p:sldId id="279" r:id="rId17"/>
    <p:sldId id="280" r:id="rId18"/>
    <p:sldId id="281" r:id="rId19"/>
    <p:sldId id="274" r:id="rId20"/>
    <p:sldId id="265" r:id="rId21"/>
    <p:sldId id="266" r:id="rId22"/>
    <p:sldId id="267" r:id="rId23"/>
    <p:sldId id="268" r:id="rId24"/>
    <p:sldId id="269" r:id="rId25"/>
    <p:sldId id="271" r:id="rId26"/>
    <p:sldId id="272" r:id="rId27"/>
    <p:sldId id="270" r:id="rId28"/>
    <p:sldId id="282" r:id="rId29"/>
    <p:sldId id="283" r:id="rId30"/>
    <p:sldId id="286" r:id="rId31"/>
    <p:sldId id="287" r:id="rId32"/>
    <p:sldId id="288"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870C5-6CB4-4513-896E-7B5B11D6667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118C7C78-DE36-42D4-8394-7C525FF8BF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C0FBDC39-92D4-4EBE-94F6-E5F7DF03D4F7}"/>
              </a:ext>
            </a:extLst>
          </p:cNvPr>
          <p:cNvSpPr>
            <a:spLocks noGrp="1"/>
          </p:cNvSpPr>
          <p:nvPr>
            <p:ph type="dt" sz="half" idx="10"/>
          </p:nvPr>
        </p:nvSpPr>
        <p:spPr/>
        <p:txBody>
          <a:bodyPr/>
          <a:lstStyle/>
          <a:p>
            <a:fld id="{65265F6F-8060-42F7-A020-3087B6757638}" type="datetimeFigureOut">
              <a:rPr lang="en-IE" smtClean="0"/>
              <a:t>05/03/2019</a:t>
            </a:fld>
            <a:endParaRPr lang="en-IE"/>
          </a:p>
        </p:txBody>
      </p:sp>
      <p:sp>
        <p:nvSpPr>
          <p:cNvPr id="5" name="Footer Placeholder 4">
            <a:extLst>
              <a:ext uri="{FF2B5EF4-FFF2-40B4-BE49-F238E27FC236}">
                <a16:creationId xmlns:a16="http://schemas.microsoft.com/office/drawing/2014/main" id="{91560DDC-0713-427B-87ED-F06C18886994}"/>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916DB66E-84C9-4981-963B-3E5592D91BE4}"/>
              </a:ext>
            </a:extLst>
          </p:cNvPr>
          <p:cNvSpPr>
            <a:spLocks noGrp="1"/>
          </p:cNvSpPr>
          <p:nvPr>
            <p:ph type="sldNum" sz="quarter" idx="12"/>
          </p:nvPr>
        </p:nvSpPr>
        <p:spPr/>
        <p:txBody>
          <a:bodyPr/>
          <a:lstStyle/>
          <a:p>
            <a:fld id="{9E2E0399-4504-49CE-8F25-49D0D24C63AB}" type="slidenum">
              <a:rPr lang="en-IE" smtClean="0"/>
              <a:t>‹#›</a:t>
            </a:fld>
            <a:endParaRPr lang="en-IE"/>
          </a:p>
        </p:txBody>
      </p:sp>
    </p:spTree>
    <p:extLst>
      <p:ext uri="{BB962C8B-B14F-4D97-AF65-F5344CB8AC3E}">
        <p14:creationId xmlns:p14="http://schemas.microsoft.com/office/powerpoint/2010/main" val="2846956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45D69-59BE-4761-857B-E3B1B3EF7C78}"/>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A1253ED6-02A9-4935-9C7A-5493616CC88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A6EEFCC2-DCEA-478E-959D-356EF4298D64}"/>
              </a:ext>
            </a:extLst>
          </p:cNvPr>
          <p:cNvSpPr>
            <a:spLocks noGrp="1"/>
          </p:cNvSpPr>
          <p:nvPr>
            <p:ph type="dt" sz="half" idx="10"/>
          </p:nvPr>
        </p:nvSpPr>
        <p:spPr/>
        <p:txBody>
          <a:bodyPr/>
          <a:lstStyle/>
          <a:p>
            <a:fld id="{65265F6F-8060-42F7-A020-3087B6757638}" type="datetimeFigureOut">
              <a:rPr lang="en-IE" smtClean="0"/>
              <a:t>05/03/2019</a:t>
            </a:fld>
            <a:endParaRPr lang="en-IE"/>
          </a:p>
        </p:txBody>
      </p:sp>
      <p:sp>
        <p:nvSpPr>
          <p:cNvPr id="5" name="Footer Placeholder 4">
            <a:extLst>
              <a:ext uri="{FF2B5EF4-FFF2-40B4-BE49-F238E27FC236}">
                <a16:creationId xmlns:a16="http://schemas.microsoft.com/office/drawing/2014/main" id="{A4DE52DB-E3EE-411E-B353-C8F98856F271}"/>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7F2578DF-5889-47DE-9B07-FEB92CC5A638}"/>
              </a:ext>
            </a:extLst>
          </p:cNvPr>
          <p:cNvSpPr>
            <a:spLocks noGrp="1"/>
          </p:cNvSpPr>
          <p:nvPr>
            <p:ph type="sldNum" sz="quarter" idx="12"/>
          </p:nvPr>
        </p:nvSpPr>
        <p:spPr/>
        <p:txBody>
          <a:bodyPr/>
          <a:lstStyle/>
          <a:p>
            <a:fld id="{9E2E0399-4504-49CE-8F25-49D0D24C63AB}" type="slidenum">
              <a:rPr lang="en-IE" smtClean="0"/>
              <a:t>‹#›</a:t>
            </a:fld>
            <a:endParaRPr lang="en-IE"/>
          </a:p>
        </p:txBody>
      </p:sp>
    </p:spTree>
    <p:extLst>
      <p:ext uri="{BB962C8B-B14F-4D97-AF65-F5344CB8AC3E}">
        <p14:creationId xmlns:p14="http://schemas.microsoft.com/office/powerpoint/2010/main" val="4078563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CDBC94-D46C-4C0F-BFD9-E19053B27A2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B780923A-18B3-41CE-A1BF-776F44BE9CE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D3D8C93E-71BF-4A18-B350-440CEEB7E812}"/>
              </a:ext>
            </a:extLst>
          </p:cNvPr>
          <p:cNvSpPr>
            <a:spLocks noGrp="1"/>
          </p:cNvSpPr>
          <p:nvPr>
            <p:ph type="dt" sz="half" idx="10"/>
          </p:nvPr>
        </p:nvSpPr>
        <p:spPr/>
        <p:txBody>
          <a:bodyPr/>
          <a:lstStyle/>
          <a:p>
            <a:fld id="{65265F6F-8060-42F7-A020-3087B6757638}" type="datetimeFigureOut">
              <a:rPr lang="en-IE" smtClean="0"/>
              <a:t>05/03/2019</a:t>
            </a:fld>
            <a:endParaRPr lang="en-IE"/>
          </a:p>
        </p:txBody>
      </p:sp>
      <p:sp>
        <p:nvSpPr>
          <p:cNvPr id="5" name="Footer Placeholder 4">
            <a:extLst>
              <a:ext uri="{FF2B5EF4-FFF2-40B4-BE49-F238E27FC236}">
                <a16:creationId xmlns:a16="http://schemas.microsoft.com/office/drawing/2014/main" id="{BA03141A-00ED-4355-9C28-84401A26BE83}"/>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0AD59ED5-FB9A-46DC-B6E7-8B077A47735E}"/>
              </a:ext>
            </a:extLst>
          </p:cNvPr>
          <p:cNvSpPr>
            <a:spLocks noGrp="1"/>
          </p:cNvSpPr>
          <p:nvPr>
            <p:ph type="sldNum" sz="quarter" idx="12"/>
          </p:nvPr>
        </p:nvSpPr>
        <p:spPr/>
        <p:txBody>
          <a:bodyPr/>
          <a:lstStyle/>
          <a:p>
            <a:fld id="{9E2E0399-4504-49CE-8F25-49D0D24C63AB}" type="slidenum">
              <a:rPr lang="en-IE" smtClean="0"/>
              <a:t>‹#›</a:t>
            </a:fld>
            <a:endParaRPr lang="en-IE"/>
          </a:p>
        </p:txBody>
      </p:sp>
    </p:spTree>
    <p:extLst>
      <p:ext uri="{BB962C8B-B14F-4D97-AF65-F5344CB8AC3E}">
        <p14:creationId xmlns:p14="http://schemas.microsoft.com/office/powerpoint/2010/main" val="1627279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EF37B-4F8C-4506-9D03-D54BD701AF1C}"/>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ADD22369-328F-4F68-BD6E-B6A0A6BDD13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47E1A8B7-57AA-478E-9D10-656C564AE955}"/>
              </a:ext>
            </a:extLst>
          </p:cNvPr>
          <p:cNvSpPr>
            <a:spLocks noGrp="1"/>
          </p:cNvSpPr>
          <p:nvPr>
            <p:ph type="dt" sz="half" idx="10"/>
          </p:nvPr>
        </p:nvSpPr>
        <p:spPr/>
        <p:txBody>
          <a:bodyPr/>
          <a:lstStyle/>
          <a:p>
            <a:fld id="{65265F6F-8060-42F7-A020-3087B6757638}" type="datetimeFigureOut">
              <a:rPr lang="en-IE" smtClean="0"/>
              <a:t>05/03/2019</a:t>
            </a:fld>
            <a:endParaRPr lang="en-IE"/>
          </a:p>
        </p:txBody>
      </p:sp>
      <p:sp>
        <p:nvSpPr>
          <p:cNvPr id="5" name="Footer Placeholder 4">
            <a:extLst>
              <a:ext uri="{FF2B5EF4-FFF2-40B4-BE49-F238E27FC236}">
                <a16:creationId xmlns:a16="http://schemas.microsoft.com/office/drawing/2014/main" id="{6DA40BF1-1936-479C-B4E3-843C90C3BB3D}"/>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93F9B8BF-7099-4B42-B9FA-449932ACFD3A}"/>
              </a:ext>
            </a:extLst>
          </p:cNvPr>
          <p:cNvSpPr>
            <a:spLocks noGrp="1"/>
          </p:cNvSpPr>
          <p:nvPr>
            <p:ph type="sldNum" sz="quarter" idx="12"/>
          </p:nvPr>
        </p:nvSpPr>
        <p:spPr/>
        <p:txBody>
          <a:bodyPr/>
          <a:lstStyle/>
          <a:p>
            <a:fld id="{9E2E0399-4504-49CE-8F25-49D0D24C63AB}" type="slidenum">
              <a:rPr lang="en-IE" smtClean="0"/>
              <a:t>‹#›</a:t>
            </a:fld>
            <a:endParaRPr lang="en-IE"/>
          </a:p>
        </p:txBody>
      </p:sp>
    </p:spTree>
    <p:extLst>
      <p:ext uri="{BB962C8B-B14F-4D97-AF65-F5344CB8AC3E}">
        <p14:creationId xmlns:p14="http://schemas.microsoft.com/office/powerpoint/2010/main" val="939280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D23A0-BD18-4DD7-99E1-6DD2870718E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5A0FEDA3-36EB-43FD-B389-C16D2786C4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EBE870F-CA7A-4744-8B0F-9DD222DB0386}"/>
              </a:ext>
            </a:extLst>
          </p:cNvPr>
          <p:cNvSpPr>
            <a:spLocks noGrp="1"/>
          </p:cNvSpPr>
          <p:nvPr>
            <p:ph type="dt" sz="half" idx="10"/>
          </p:nvPr>
        </p:nvSpPr>
        <p:spPr/>
        <p:txBody>
          <a:bodyPr/>
          <a:lstStyle/>
          <a:p>
            <a:fld id="{65265F6F-8060-42F7-A020-3087B6757638}" type="datetimeFigureOut">
              <a:rPr lang="en-IE" smtClean="0"/>
              <a:t>05/03/2019</a:t>
            </a:fld>
            <a:endParaRPr lang="en-IE"/>
          </a:p>
        </p:txBody>
      </p:sp>
      <p:sp>
        <p:nvSpPr>
          <p:cNvPr id="5" name="Footer Placeholder 4">
            <a:extLst>
              <a:ext uri="{FF2B5EF4-FFF2-40B4-BE49-F238E27FC236}">
                <a16:creationId xmlns:a16="http://schemas.microsoft.com/office/drawing/2014/main" id="{FF1BFF4D-16B7-4ED1-8B8E-6BBE81F22D78}"/>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FE534E43-E690-40DF-923C-FAA0735978ED}"/>
              </a:ext>
            </a:extLst>
          </p:cNvPr>
          <p:cNvSpPr>
            <a:spLocks noGrp="1"/>
          </p:cNvSpPr>
          <p:nvPr>
            <p:ph type="sldNum" sz="quarter" idx="12"/>
          </p:nvPr>
        </p:nvSpPr>
        <p:spPr/>
        <p:txBody>
          <a:bodyPr/>
          <a:lstStyle/>
          <a:p>
            <a:fld id="{9E2E0399-4504-49CE-8F25-49D0D24C63AB}" type="slidenum">
              <a:rPr lang="en-IE" smtClean="0"/>
              <a:t>‹#›</a:t>
            </a:fld>
            <a:endParaRPr lang="en-IE"/>
          </a:p>
        </p:txBody>
      </p:sp>
    </p:spTree>
    <p:extLst>
      <p:ext uri="{BB962C8B-B14F-4D97-AF65-F5344CB8AC3E}">
        <p14:creationId xmlns:p14="http://schemas.microsoft.com/office/powerpoint/2010/main" val="2250863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55948-B4DA-4175-B103-3E2434B682BD}"/>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19501D0E-AD66-42F6-B28B-2EF794FDD12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8E303DCE-C579-4E87-BAC2-37DD3DE8E1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8A179F8C-A6C1-4207-BD29-C32FB2A904CF}"/>
              </a:ext>
            </a:extLst>
          </p:cNvPr>
          <p:cNvSpPr>
            <a:spLocks noGrp="1"/>
          </p:cNvSpPr>
          <p:nvPr>
            <p:ph type="dt" sz="half" idx="10"/>
          </p:nvPr>
        </p:nvSpPr>
        <p:spPr/>
        <p:txBody>
          <a:bodyPr/>
          <a:lstStyle/>
          <a:p>
            <a:fld id="{65265F6F-8060-42F7-A020-3087B6757638}" type="datetimeFigureOut">
              <a:rPr lang="en-IE" smtClean="0"/>
              <a:t>05/03/2019</a:t>
            </a:fld>
            <a:endParaRPr lang="en-IE"/>
          </a:p>
        </p:txBody>
      </p:sp>
      <p:sp>
        <p:nvSpPr>
          <p:cNvPr id="6" name="Footer Placeholder 5">
            <a:extLst>
              <a:ext uri="{FF2B5EF4-FFF2-40B4-BE49-F238E27FC236}">
                <a16:creationId xmlns:a16="http://schemas.microsoft.com/office/drawing/2014/main" id="{51BB97AF-3CD8-476C-8EC6-6B497173E297}"/>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D2B5722A-F875-4E2F-8718-4D6162AFD404}"/>
              </a:ext>
            </a:extLst>
          </p:cNvPr>
          <p:cNvSpPr>
            <a:spLocks noGrp="1"/>
          </p:cNvSpPr>
          <p:nvPr>
            <p:ph type="sldNum" sz="quarter" idx="12"/>
          </p:nvPr>
        </p:nvSpPr>
        <p:spPr/>
        <p:txBody>
          <a:bodyPr/>
          <a:lstStyle/>
          <a:p>
            <a:fld id="{9E2E0399-4504-49CE-8F25-49D0D24C63AB}" type="slidenum">
              <a:rPr lang="en-IE" smtClean="0"/>
              <a:t>‹#›</a:t>
            </a:fld>
            <a:endParaRPr lang="en-IE"/>
          </a:p>
        </p:txBody>
      </p:sp>
    </p:spTree>
    <p:extLst>
      <p:ext uri="{BB962C8B-B14F-4D97-AF65-F5344CB8AC3E}">
        <p14:creationId xmlns:p14="http://schemas.microsoft.com/office/powerpoint/2010/main" val="3184918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46C4D-4DA8-4CF6-88BB-EB6A6501BB9F}"/>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4A7832A2-952D-4702-8146-4D456FA1A7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5DA36CC-9660-417C-B220-3557E55406C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69E22BE7-DB00-4E22-9B47-46C6B4F4B0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ADEBBEE-15DA-4401-B275-29266372D9A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6D55C155-3526-4146-BB26-02B36BDA11FD}"/>
              </a:ext>
            </a:extLst>
          </p:cNvPr>
          <p:cNvSpPr>
            <a:spLocks noGrp="1"/>
          </p:cNvSpPr>
          <p:nvPr>
            <p:ph type="dt" sz="half" idx="10"/>
          </p:nvPr>
        </p:nvSpPr>
        <p:spPr/>
        <p:txBody>
          <a:bodyPr/>
          <a:lstStyle/>
          <a:p>
            <a:fld id="{65265F6F-8060-42F7-A020-3087B6757638}" type="datetimeFigureOut">
              <a:rPr lang="en-IE" smtClean="0"/>
              <a:t>05/03/2019</a:t>
            </a:fld>
            <a:endParaRPr lang="en-IE"/>
          </a:p>
        </p:txBody>
      </p:sp>
      <p:sp>
        <p:nvSpPr>
          <p:cNvPr id="8" name="Footer Placeholder 7">
            <a:extLst>
              <a:ext uri="{FF2B5EF4-FFF2-40B4-BE49-F238E27FC236}">
                <a16:creationId xmlns:a16="http://schemas.microsoft.com/office/drawing/2014/main" id="{98BDFC47-74DB-44FE-B642-ECB94608AEE3}"/>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D0D87C99-D93D-403C-A89B-288BA2D3D020}"/>
              </a:ext>
            </a:extLst>
          </p:cNvPr>
          <p:cNvSpPr>
            <a:spLocks noGrp="1"/>
          </p:cNvSpPr>
          <p:nvPr>
            <p:ph type="sldNum" sz="quarter" idx="12"/>
          </p:nvPr>
        </p:nvSpPr>
        <p:spPr/>
        <p:txBody>
          <a:bodyPr/>
          <a:lstStyle/>
          <a:p>
            <a:fld id="{9E2E0399-4504-49CE-8F25-49D0D24C63AB}" type="slidenum">
              <a:rPr lang="en-IE" smtClean="0"/>
              <a:t>‹#›</a:t>
            </a:fld>
            <a:endParaRPr lang="en-IE"/>
          </a:p>
        </p:txBody>
      </p:sp>
    </p:spTree>
    <p:extLst>
      <p:ext uri="{BB962C8B-B14F-4D97-AF65-F5344CB8AC3E}">
        <p14:creationId xmlns:p14="http://schemas.microsoft.com/office/powerpoint/2010/main" val="1775065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694BB-4525-4807-A056-6C71F7473358}"/>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A4BCAED2-3DF7-4E37-890D-56FAF9B4D6C7}"/>
              </a:ext>
            </a:extLst>
          </p:cNvPr>
          <p:cNvSpPr>
            <a:spLocks noGrp="1"/>
          </p:cNvSpPr>
          <p:nvPr>
            <p:ph type="dt" sz="half" idx="10"/>
          </p:nvPr>
        </p:nvSpPr>
        <p:spPr/>
        <p:txBody>
          <a:bodyPr/>
          <a:lstStyle/>
          <a:p>
            <a:fld id="{65265F6F-8060-42F7-A020-3087B6757638}" type="datetimeFigureOut">
              <a:rPr lang="en-IE" smtClean="0"/>
              <a:t>05/03/2019</a:t>
            </a:fld>
            <a:endParaRPr lang="en-IE"/>
          </a:p>
        </p:txBody>
      </p:sp>
      <p:sp>
        <p:nvSpPr>
          <p:cNvPr id="4" name="Footer Placeholder 3">
            <a:extLst>
              <a:ext uri="{FF2B5EF4-FFF2-40B4-BE49-F238E27FC236}">
                <a16:creationId xmlns:a16="http://schemas.microsoft.com/office/drawing/2014/main" id="{5A9182B5-1AAE-457C-9342-AA528866A39D}"/>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693F8238-BAFF-481C-901D-7E7BA96D7BD5}"/>
              </a:ext>
            </a:extLst>
          </p:cNvPr>
          <p:cNvSpPr>
            <a:spLocks noGrp="1"/>
          </p:cNvSpPr>
          <p:nvPr>
            <p:ph type="sldNum" sz="quarter" idx="12"/>
          </p:nvPr>
        </p:nvSpPr>
        <p:spPr/>
        <p:txBody>
          <a:bodyPr/>
          <a:lstStyle/>
          <a:p>
            <a:fld id="{9E2E0399-4504-49CE-8F25-49D0D24C63AB}" type="slidenum">
              <a:rPr lang="en-IE" smtClean="0"/>
              <a:t>‹#›</a:t>
            </a:fld>
            <a:endParaRPr lang="en-IE"/>
          </a:p>
        </p:txBody>
      </p:sp>
    </p:spTree>
    <p:extLst>
      <p:ext uri="{BB962C8B-B14F-4D97-AF65-F5344CB8AC3E}">
        <p14:creationId xmlns:p14="http://schemas.microsoft.com/office/powerpoint/2010/main" val="3633848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89BA28-867C-455E-AA25-6A248F81B629}"/>
              </a:ext>
            </a:extLst>
          </p:cNvPr>
          <p:cNvSpPr>
            <a:spLocks noGrp="1"/>
          </p:cNvSpPr>
          <p:nvPr>
            <p:ph type="dt" sz="half" idx="10"/>
          </p:nvPr>
        </p:nvSpPr>
        <p:spPr/>
        <p:txBody>
          <a:bodyPr/>
          <a:lstStyle/>
          <a:p>
            <a:fld id="{65265F6F-8060-42F7-A020-3087B6757638}" type="datetimeFigureOut">
              <a:rPr lang="en-IE" smtClean="0"/>
              <a:t>05/03/2019</a:t>
            </a:fld>
            <a:endParaRPr lang="en-IE"/>
          </a:p>
        </p:txBody>
      </p:sp>
      <p:sp>
        <p:nvSpPr>
          <p:cNvPr id="3" name="Footer Placeholder 2">
            <a:extLst>
              <a:ext uri="{FF2B5EF4-FFF2-40B4-BE49-F238E27FC236}">
                <a16:creationId xmlns:a16="http://schemas.microsoft.com/office/drawing/2014/main" id="{0E871F92-B257-4897-974D-F476326FE151}"/>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7C4F9778-D848-46AB-92A8-2BFE7AEF07CE}"/>
              </a:ext>
            </a:extLst>
          </p:cNvPr>
          <p:cNvSpPr>
            <a:spLocks noGrp="1"/>
          </p:cNvSpPr>
          <p:nvPr>
            <p:ph type="sldNum" sz="quarter" idx="12"/>
          </p:nvPr>
        </p:nvSpPr>
        <p:spPr/>
        <p:txBody>
          <a:bodyPr/>
          <a:lstStyle/>
          <a:p>
            <a:fld id="{9E2E0399-4504-49CE-8F25-49D0D24C63AB}" type="slidenum">
              <a:rPr lang="en-IE" smtClean="0"/>
              <a:t>‹#›</a:t>
            </a:fld>
            <a:endParaRPr lang="en-IE"/>
          </a:p>
        </p:txBody>
      </p:sp>
    </p:spTree>
    <p:extLst>
      <p:ext uri="{BB962C8B-B14F-4D97-AF65-F5344CB8AC3E}">
        <p14:creationId xmlns:p14="http://schemas.microsoft.com/office/powerpoint/2010/main" val="758483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B7A0E-FCCE-4265-ADED-FED7828D9E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0A413F43-7ED0-4BFC-AC12-C32AF081A7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5466679E-8EF9-413B-BA33-E7ABD3E367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D18C65A-BFC6-40EA-AC96-BB3864325A0A}"/>
              </a:ext>
            </a:extLst>
          </p:cNvPr>
          <p:cNvSpPr>
            <a:spLocks noGrp="1"/>
          </p:cNvSpPr>
          <p:nvPr>
            <p:ph type="dt" sz="half" idx="10"/>
          </p:nvPr>
        </p:nvSpPr>
        <p:spPr/>
        <p:txBody>
          <a:bodyPr/>
          <a:lstStyle/>
          <a:p>
            <a:fld id="{65265F6F-8060-42F7-A020-3087B6757638}" type="datetimeFigureOut">
              <a:rPr lang="en-IE" smtClean="0"/>
              <a:t>05/03/2019</a:t>
            </a:fld>
            <a:endParaRPr lang="en-IE"/>
          </a:p>
        </p:txBody>
      </p:sp>
      <p:sp>
        <p:nvSpPr>
          <p:cNvPr id="6" name="Footer Placeholder 5">
            <a:extLst>
              <a:ext uri="{FF2B5EF4-FFF2-40B4-BE49-F238E27FC236}">
                <a16:creationId xmlns:a16="http://schemas.microsoft.com/office/drawing/2014/main" id="{CAD13D42-E183-4A68-AFAA-421560B6F037}"/>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79DDCF65-A24C-4E92-B5D8-0345493E2A31}"/>
              </a:ext>
            </a:extLst>
          </p:cNvPr>
          <p:cNvSpPr>
            <a:spLocks noGrp="1"/>
          </p:cNvSpPr>
          <p:nvPr>
            <p:ph type="sldNum" sz="quarter" idx="12"/>
          </p:nvPr>
        </p:nvSpPr>
        <p:spPr/>
        <p:txBody>
          <a:bodyPr/>
          <a:lstStyle/>
          <a:p>
            <a:fld id="{9E2E0399-4504-49CE-8F25-49D0D24C63AB}" type="slidenum">
              <a:rPr lang="en-IE" smtClean="0"/>
              <a:t>‹#›</a:t>
            </a:fld>
            <a:endParaRPr lang="en-IE"/>
          </a:p>
        </p:txBody>
      </p:sp>
    </p:spTree>
    <p:extLst>
      <p:ext uri="{BB962C8B-B14F-4D97-AF65-F5344CB8AC3E}">
        <p14:creationId xmlns:p14="http://schemas.microsoft.com/office/powerpoint/2010/main" val="3951849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12BD2-C073-4427-87FF-CC7EC4FD0D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69289B6D-E06C-4405-87C5-BFBE4B07B6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65192E91-037D-4729-BF2A-273695DEC5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27F4A15-B84F-47D9-AE7A-EA941D09A8DB}"/>
              </a:ext>
            </a:extLst>
          </p:cNvPr>
          <p:cNvSpPr>
            <a:spLocks noGrp="1"/>
          </p:cNvSpPr>
          <p:nvPr>
            <p:ph type="dt" sz="half" idx="10"/>
          </p:nvPr>
        </p:nvSpPr>
        <p:spPr/>
        <p:txBody>
          <a:bodyPr/>
          <a:lstStyle/>
          <a:p>
            <a:fld id="{65265F6F-8060-42F7-A020-3087B6757638}" type="datetimeFigureOut">
              <a:rPr lang="en-IE" smtClean="0"/>
              <a:t>05/03/2019</a:t>
            </a:fld>
            <a:endParaRPr lang="en-IE"/>
          </a:p>
        </p:txBody>
      </p:sp>
      <p:sp>
        <p:nvSpPr>
          <p:cNvPr id="6" name="Footer Placeholder 5">
            <a:extLst>
              <a:ext uri="{FF2B5EF4-FFF2-40B4-BE49-F238E27FC236}">
                <a16:creationId xmlns:a16="http://schemas.microsoft.com/office/drawing/2014/main" id="{DD63958E-2F8B-4A3A-871C-24711C92721D}"/>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243E01FF-704D-4ACB-90B5-2A36F714CBA8}"/>
              </a:ext>
            </a:extLst>
          </p:cNvPr>
          <p:cNvSpPr>
            <a:spLocks noGrp="1"/>
          </p:cNvSpPr>
          <p:nvPr>
            <p:ph type="sldNum" sz="quarter" idx="12"/>
          </p:nvPr>
        </p:nvSpPr>
        <p:spPr/>
        <p:txBody>
          <a:bodyPr/>
          <a:lstStyle/>
          <a:p>
            <a:fld id="{9E2E0399-4504-49CE-8F25-49D0D24C63AB}" type="slidenum">
              <a:rPr lang="en-IE" smtClean="0"/>
              <a:t>‹#›</a:t>
            </a:fld>
            <a:endParaRPr lang="en-IE"/>
          </a:p>
        </p:txBody>
      </p:sp>
    </p:spTree>
    <p:extLst>
      <p:ext uri="{BB962C8B-B14F-4D97-AF65-F5344CB8AC3E}">
        <p14:creationId xmlns:p14="http://schemas.microsoft.com/office/powerpoint/2010/main" val="3604990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5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03CA5D-9D3D-4757-BF22-EFD8294B59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B9996BF2-41D7-4467-827F-1C0D0A155F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830E6881-8B84-4F6A-B0E5-947B2F4B8B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265F6F-8060-42F7-A020-3087B6757638}" type="datetimeFigureOut">
              <a:rPr lang="en-IE" smtClean="0"/>
              <a:t>05/03/2019</a:t>
            </a:fld>
            <a:endParaRPr lang="en-IE"/>
          </a:p>
        </p:txBody>
      </p:sp>
      <p:sp>
        <p:nvSpPr>
          <p:cNvPr id="5" name="Footer Placeholder 4">
            <a:extLst>
              <a:ext uri="{FF2B5EF4-FFF2-40B4-BE49-F238E27FC236}">
                <a16:creationId xmlns:a16="http://schemas.microsoft.com/office/drawing/2014/main" id="{4D0D5CE0-2A14-4AC2-A679-FFB9CA42E1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FFBE3B4D-F296-492B-A625-74C5F1FD3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2E0399-4504-49CE-8F25-49D0D24C63AB}" type="slidenum">
              <a:rPr lang="en-IE" smtClean="0"/>
              <a:t>‹#›</a:t>
            </a:fld>
            <a:endParaRPr lang="en-IE"/>
          </a:p>
        </p:txBody>
      </p:sp>
    </p:spTree>
    <p:extLst>
      <p:ext uri="{BB962C8B-B14F-4D97-AF65-F5344CB8AC3E}">
        <p14:creationId xmlns:p14="http://schemas.microsoft.com/office/powerpoint/2010/main" val="1472198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blueletterbible.org/kjv/john/20/14-16/s_1017014"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britannica.com/topic/Easter-holiday" TargetMode="External"/><Relationship Id="rId2" Type="http://schemas.openxmlformats.org/officeDocument/2006/relationships/hyperlink" Target="https://www.britannica.com/topic/church-Christianity" TargetMode="External"/><Relationship Id="rId1" Type="http://schemas.openxmlformats.org/officeDocument/2006/relationships/slideLayout" Target="../slideLayouts/slideLayout2.xml"/><Relationship Id="rId6" Type="http://schemas.openxmlformats.org/officeDocument/2006/relationships/hyperlink" Target="https://www.britannica.com/biography/Jesus" TargetMode="External"/><Relationship Id="rId5" Type="http://schemas.openxmlformats.org/officeDocument/2006/relationships/hyperlink" Target="https://www.britannica.com/topic/fasting" TargetMode="External"/><Relationship Id="rId4" Type="http://schemas.openxmlformats.org/officeDocument/2006/relationships/hyperlink" Target="https://www.britannica.com/topic/Ash-Wednesday-Christian-holy-day"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www.britannica.com/topic/Evangelical-church-Protestantism" TargetMode="External"/><Relationship Id="rId3" Type="http://schemas.openxmlformats.org/officeDocument/2006/relationships/hyperlink" Target="https://www.britannica.com/event/Council-of-Nicaea-Christianity-325" TargetMode="External"/><Relationship Id="rId7" Type="http://schemas.openxmlformats.org/officeDocument/2006/relationships/hyperlink" Target="https://www.britannica.com/topic/Lutheranism" TargetMode="External"/><Relationship Id="rId2" Type="http://schemas.openxmlformats.org/officeDocument/2006/relationships/hyperlink" Target="https://www.britannica.com/topic/feast-religion" TargetMode="External"/><Relationship Id="rId1" Type="http://schemas.openxmlformats.org/officeDocument/2006/relationships/slideLayout" Target="../slideLayouts/slideLayout2.xml"/><Relationship Id="rId6" Type="http://schemas.openxmlformats.org/officeDocument/2006/relationships/hyperlink" Target="https://www.britannica.com/topic/Book-of-Common-Prayer" TargetMode="External"/><Relationship Id="rId5" Type="http://schemas.openxmlformats.org/officeDocument/2006/relationships/hyperlink" Target="https://www.britannica.com/topic/Anglicanism" TargetMode="External"/><Relationship Id="rId4" Type="http://schemas.openxmlformats.org/officeDocument/2006/relationships/hyperlink" Target="https://www.britannica.com/topic/baptism"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thoughtco.com/symbols-of-the-seder-plate-2076486" TargetMode="External"/><Relationship Id="rId2" Type="http://schemas.openxmlformats.org/officeDocument/2006/relationships/hyperlink" Target="https://www.thoughtco.com/book-of-exodus-70114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4DB44CB-76DC-48E6-876A-1EC736EAEECF}"/>
              </a:ext>
            </a:extLst>
          </p:cNvPr>
          <p:cNvSpPr>
            <a:spLocks noGrp="1"/>
          </p:cNvSpPr>
          <p:nvPr>
            <p:ph type="subTitle" idx="1"/>
          </p:nvPr>
        </p:nvSpPr>
        <p:spPr>
          <a:xfrm>
            <a:off x="781050" y="914400"/>
            <a:ext cx="10668000" cy="5010150"/>
          </a:xfrm>
        </p:spPr>
        <p:txBody>
          <a:bodyPr>
            <a:noAutofit/>
          </a:bodyPr>
          <a:lstStyle/>
          <a:p>
            <a:endParaRPr lang="en-IE" sz="4400" dirty="0"/>
          </a:p>
          <a:p>
            <a:r>
              <a:rPr lang="en-IE" sz="4400" b="1" dirty="0"/>
              <a:t>Meaning and Significance </a:t>
            </a:r>
            <a:br>
              <a:rPr lang="en-IE" sz="4400" b="1" dirty="0"/>
            </a:br>
            <a:r>
              <a:rPr lang="en-IE" sz="4400" b="1" dirty="0"/>
              <a:t>of Lent for Christians</a:t>
            </a:r>
            <a:br>
              <a:rPr lang="en-IE" sz="4400" b="1" dirty="0"/>
            </a:br>
            <a:endParaRPr lang="en-IE" sz="4400" b="1" dirty="0"/>
          </a:p>
          <a:p>
            <a:endParaRPr lang="en-IE" sz="4400" i="1" dirty="0"/>
          </a:p>
          <a:p>
            <a:endParaRPr lang="en-IE" sz="3200" i="1" dirty="0"/>
          </a:p>
          <a:p>
            <a:r>
              <a:rPr lang="en-IE" i="1" dirty="0"/>
              <a:t>Luke O’Connor – D. A. Killaloe Diocese</a:t>
            </a:r>
          </a:p>
          <a:p>
            <a:r>
              <a:rPr lang="en-IE" i="1" dirty="0"/>
              <a:t> </a:t>
            </a:r>
          </a:p>
        </p:txBody>
      </p:sp>
    </p:spTree>
    <p:extLst>
      <p:ext uri="{BB962C8B-B14F-4D97-AF65-F5344CB8AC3E}">
        <p14:creationId xmlns:p14="http://schemas.microsoft.com/office/powerpoint/2010/main" val="1912892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83E2B-B337-44D3-8690-7538162A6666}"/>
              </a:ext>
            </a:extLst>
          </p:cNvPr>
          <p:cNvSpPr>
            <a:spLocks noGrp="1"/>
          </p:cNvSpPr>
          <p:nvPr>
            <p:ph type="title"/>
          </p:nvPr>
        </p:nvSpPr>
        <p:spPr/>
        <p:txBody>
          <a:bodyPr/>
          <a:lstStyle/>
          <a:p>
            <a:r>
              <a:rPr lang="en-IE" dirty="0"/>
              <a:t>In Human and Spiritual Life</a:t>
            </a:r>
          </a:p>
        </p:txBody>
      </p:sp>
      <p:sp>
        <p:nvSpPr>
          <p:cNvPr id="3" name="Content Placeholder 2">
            <a:extLst>
              <a:ext uri="{FF2B5EF4-FFF2-40B4-BE49-F238E27FC236}">
                <a16:creationId xmlns:a16="http://schemas.microsoft.com/office/drawing/2014/main" id="{0EC52C38-8357-4ABE-9C1D-9F9FFB065C3C}"/>
              </a:ext>
            </a:extLst>
          </p:cNvPr>
          <p:cNvSpPr>
            <a:spLocks noGrp="1"/>
          </p:cNvSpPr>
          <p:nvPr>
            <p:ph idx="1"/>
          </p:nvPr>
        </p:nvSpPr>
        <p:spPr/>
        <p:txBody>
          <a:bodyPr/>
          <a:lstStyle/>
          <a:p>
            <a:r>
              <a:rPr lang="en-IE" dirty="0"/>
              <a:t>Important role of:</a:t>
            </a:r>
          </a:p>
          <a:p>
            <a:endParaRPr lang="en-IE" dirty="0"/>
          </a:p>
          <a:p>
            <a:r>
              <a:rPr lang="en-IE" b="1" dirty="0"/>
              <a:t>Ritual </a:t>
            </a:r>
            <a:r>
              <a:rPr lang="en-IE" dirty="0"/>
              <a:t>                     Repeated pattern of behaviour</a:t>
            </a:r>
          </a:p>
          <a:p>
            <a:r>
              <a:rPr lang="en-IE" b="1" dirty="0"/>
              <a:t>Gathering               </a:t>
            </a:r>
            <a:r>
              <a:rPr lang="en-IE" dirty="0"/>
              <a:t>We live in social contexts</a:t>
            </a:r>
          </a:p>
          <a:p>
            <a:r>
              <a:rPr lang="en-IE" b="1" dirty="0"/>
              <a:t>Memory </a:t>
            </a:r>
            <a:r>
              <a:rPr lang="en-IE" dirty="0"/>
              <a:t>                We re-member, because we forget!</a:t>
            </a:r>
          </a:p>
          <a:p>
            <a:r>
              <a:rPr lang="en-IE" b="1" dirty="0"/>
              <a:t>Celebration-</a:t>
            </a:r>
            <a:r>
              <a:rPr lang="en-IE" dirty="0"/>
              <a:t>           Important moments of life</a:t>
            </a:r>
          </a:p>
          <a:p>
            <a:endParaRPr lang="en-IE" dirty="0"/>
          </a:p>
        </p:txBody>
      </p:sp>
    </p:spTree>
    <p:extLst>
      <p:ext uri="{BB962C8B-B14F-4D97-AF65-F5344CB8AC3E}">
        <p14:creationId xmlns:p14="http://schemas.microsoft.com/office/powerpoint/2010/main" val="1668863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99A56-2E74-455C-83C0-77063F09D728}"/>
              </a:ext>
            </a:extLst>
          </p:cNvPr>
          <p:cNvSpPr>
            <a:spLocks noGrp="1"/>
          </p:cNvSpPr>
          <p:nvPr>
            <p:ph type="title"/>
          </p:nvPr>
        </p:nvSpPr>
        <p:spPr/>
        <p:txBody>
          <a:bodyPr/>
          <a:lstStyle/>
          <a:p>
            <a:r>
              <a:rPr lang="en-IE" dirty="0"/>
              <a:t>Understanding Holy Week</a:t>
            </a:r>
          </a:p>
        </p:txBody>
      </p:sp>
      <p:sp>
        <p:nvSpPr>
          <p:cNvPr id="3" name="Content Placeholder 2">
            <a:extLst>
              <a:ext uri="{FF2B5EF4-FFF2-40B4-BE49-F238E27FC236}">
                <a16:creationId xmlns:a16="http://schemas.microsoft.com/office/drawing/2014/main" id="{980DA3D4-0ED0-4073-AF94-6178E95331A6}"/>
              </a:ext>
            </a:extLst>
          </p:cNvPr>
          <p:cNvSpPr>
            <a:spLocks noGrp="1"/>
          </p:cNvSpPr>
          <p:nvPr>
            <p:ph idx="1"/>
          </p:nvPr>
        </p:nvSpPr>
        <p:spPr/>
        <p:txBody>
          <a:bodyPr/>
          <a:lstStyle/>
          <a:p>
            <a:r>
              <a:rPr lang="en-IE" dirty="0"/>
              <a:t>Understand the life, teachings, death and resurrection of Jesus.</a:t>
            </a:r>
          </a:p>
          <a:p>
            <a:r>
              <a:rPr lang="en-IE" dirty="0"/>
              <a:t>Palm Sunday to Easter Sunday.</a:t>
            </a:r>
          </a:p>
          <a:p>
            <a:r>
              <a:rPr lang="en-IE" dirty="0"/>
              <a:t>Spy Wednesday.</a:t>
            </a:r>
          </a:p>
          <a:p>
            <a:r>
              <a:rPr lang="en-IE" dirty="0"/>
              <a:t>Easter Tridium</a:t>
            </a:r>
          </a:p>
          <a:p>
            <a:r>
              <a:rPr lang="en-IE" dirty="0"/>
              <a:t>      Holy Thursday</a:t>
            </a:r>
          </a:p>
          <a:p>
            <a:r>
              <a:rPr lang="en-IE" dirty="0"/>
              <a:t>       Good Friday</a:t>
            </a:r>
          </a:p>
          <a:p>
            <a:r>
              <a:rPr lang="en-IE" dirty="0"/>
              <a:t>       Holy Saturday/Easter Sunday</a:t>
            </a:r>
          </a:p>
        </p:txBody>
      </p:sp>
    </p:spTree>
    <p:extLst>
      <p:ext uri="{BB962C8B-B14F-4D97-AF65-F5344CB8AC3E}">
        <p14:creationId xmlns:p14="http://schemas.microsoft.com/office/powerpoint/2010/main" val="3672946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4A32B-3BA4-499D-9372-EE598D44B8E3}"/>
              </a:ext>
            </a:extLst>
          </p:cNvPr>
          <p:cNvSpPr>
            <a:spLocks noGrp="1"/>
          </p:cNvSpPr>
          <p:nvPr>
            <p:ph type="title"/>
          </p:nvPr>
        </p:nvSpPr>
        <p:spPr/>
        <p:txBody>
          <a:bodyPr/>
          <a:lstStyle/>
          <a:p>
            <a:r>
              <a:rPr lang="en-IE" dirty="0"/>
              <a:t>Understanding Lent as Preparation</a:t>
            </a:r>
          </a:p>
        </p:txBody>
      </p:sp>
      <p:sp>
        <p:nvSpPr>
          <p:cNvPr id="3" name="Content Placeholder 2">
            <a:extLst>
              <a:ext uri="{FF2B5EF4-FFF2-40B4-BE49-F238E27FC236}">
                <a16:creationId xmlns:a16="http://schemas.microsoft.com/office/drawing/2014/main" id="{E64C90BE-86CB-42B7-A48D-E5815E817DC1}"/>
              </a:ext>
            </a:extLst>
          </p:cNvPr>
          <p:cNvSpPr>
            <a:spLocks noGrp="1"/>
          </p:cNvSpPr>
          <p:nvPr>
            <p:ph idx="1"/>
          </p:nvPr>
        </p:nvSpPr>
        <p:spPr/>
        <p:txBody>
          <a:bodyPr/>
          <a:lstStyle/>
          <a:p>
            <a:r>
              <a:rPr lang="en-IE" dirty="0"/>
              <a:t>Traditional understanding of Lent as ;</a:t>
            </a:r>
          </a:p>
          <a:p>
            <a:r>
              <a:rPr lang="en-IE" dirty="0"/>
              <a:t>Time for Prayer</a:t>
            </a:r>
          </a:p>
          <a:p>
            <a:r>
              <a:rPr lang="en-IE" dirty="0"/>
              <a:t>Time for Fasting</a:t>
            </a:r>
          </a:p>
          <a:p>
            <a:r>
              <a:rPr lang="en-IE" dirty="0"/>
              <a:t>Time for Alms-giving ( helping others)</a:t>
            </a:r>
          </a:p>
        </p:txBody>
      </p:sp>
    </p:spTree>
    <p:extLst>
      <p:ext uri="{BB962C8B-B14F-4D97-AF65-F5344CB8AC3E}">
        <p14:creationId xmlns:p14="http://schemas.microsoft.com/office/powerpoint/2010/main" val="14125135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894D4-A0C8-401A-A96C-A1501DE2557C}"/>
              </a:ext>
            </a:extLst>
          </p:cNvPr>
          <p:cNvSpPr>
            <a:spLocks noGrp="1"/>
          </p:cNvSpPr>
          <p:nvPr>
            <p:ph type="title"/>
          </p:nvPr>
        </p:nvSpPr>
        <p:spPr/>
        <p:txBody>
          <a:bodyPr/>
          <a:lstStyle/>
          <a:p>
            <a:r>
              <a:rPr lang="en-IE" dirty="0"/>
              <a:t>Time of Prayer</a:t>
            </a:r>
          </a:p>
        </p:txBody>
      </p:sp>
      <p:pic>
        <p:nvPicPr>
          <p:cNvPr id="5" name="Content Placeholder 4" descr="A picture containing person&#10;&#10;Description generated with high confidence">
            <a:extLst>
              <a:ext uri="{FF2B5EF4-FFF2-40B4-BE49-F238E27FC236}">
                <a16:creationId xmlns:a16="http://schemas.microsoft.com/office/drawing/2014/main" id="{B6572F96-716F-4B8C-BE90-ACCCAD2FC07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409075"/>
            <a:ext cx="6610350" cy="5216577"/>
          </a:xfrm>
        </p:spPr>
      </p:pic>
      <p:sp>
        <p:nvSpPr>
          <p:cNvPr id="6" name="TextBox 5">
            <a:extLst>
              <a:ext uri="{FF2B5EF4-FFF2-40B4-BE49-F238E27FC236}">
                <a16:creationId xmlns:a16="http://schemas.microsoft.com/office/drawing/2014/main" id="{8237A1C7-C62F-444F-A20E-AB86698B20D9}"/>
              </a:ext>
            </a:extLst>
          </p:cNvPr>
          <p:cNvSpPr txBox="1"/>
          <p:nvPr/>
        </p:nvSpPr>
        <p:spPr>
          <a:xfrm>
            <a:off x="8244590" y="1543987"/>
            <a:ext cx="2983043" cy="2585323"/>
          </a:xfrm>
          <a:prstGeom prst="rect">
            <a:avLst/>
          </a:prstGeom>
          <a:noFill/>
        </p:spPr>
        <p:txBody>
          <a:bodyPr wrap="square" rtlCol="0">
            <a:spAutoFit/>
          </a:bodyPr>
          <a:lstStyle/>
          <a:p>
            <a:r>
              <a:rPr lang="en-IE" dirty="0"/>
              <a:t>Lent is a time to stop and spend some time in the presence of God.</a:t>
            </a:r>
          </a:p>
          <a:p>
            <a:endParaRPr lang="en-IE" dirty="0"/>
          </a:p>
          <a:p>
            <a:endParaRPr lang="en-IE" dirty="0"/>
          </a:p>
          <a:p>
            <a:endParaRPr lang="en-IE" dirty="0"/>
          </a:p>
          <a:p>
            <a:r>
              <a:rPr lang="en-IE" dirty="0"/>
              <a:t>Lent challenges Christians to remember that we are made in the image of God</a:t>
            </a:r>
          </a:p>
        </p:txBody>
      </p:sp>
    </p:spTree>
    <p:extLst>
      <p:ext uri="{BB962C8B-B14F-4D97-AF65-F5344CB8AC3E}">
        <p14:creationId xmlns:p14="http://schemas.microsoft.com/office/powerpoint/2010/main" val="432383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A9DDE-8A6A-493C-A1F0-15212251FD7A}"/>
              </a:ext>
            </a:extLst>
          </p:cNvPr>
          <p:cNvSpPr>
            <a:spLocks noGrp="1"/>
          </p:cNvSpPr>
          <p:nvPr>
            <p:ph type="title"/>
          </p:nvPr>
        </p:nvSpPr>
        <p:spPr>
          <a:xfrm>
            <a:off x="838200" y="365125"/>
            <a:ext cx="10515600" cy="1325563"/>
          </a:xfrm>
        </p:spPr>
        <p:txBody>
          <a:bodyPr/>
          <a:lstStyle/>
          <a:p>
            <a:r>
              <a:rPr lang="en-IE" dirty="0"/>
              <a:t>Fasting</a:t>
            </a:r>
          </a:p>
        </p:txBody>
      </p:sp>
      <p:pic>
        <p:nvPicPr>
          <p:cNvPr id="5" name="Content Placeholder 4" descr="A close up of a person&#10;&#10;Description generated with high confidence">
            <a:extLst>
              <a:ext uri="{FF2B5EF4-FFF2-40B4-BE49-F238E27FC236}">
                <a16:creationId xmlns:a16="http://schemas.microsoft.com/office/drawing/2014/main" id="{0C46FF46-EF6B-44AD-86FC-06AB77633E6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9883" y="1454047"/>
            <a:ext cx="6448034" cy="5231566"/>
          </a:xfrm>
        </p:spPr>
      </p:pic>
      <p:sp>
        <p:nvSpPr>
          <p:cNvPr id="7" name="TextBox 6">
            <a:extLst>
              <a:ext uri="{FF2B5EF4-FFF2-40B4-BE49-F238E27FC236}">
                <a16:creationId xmlns:a16="http://schemas.microsoft.com/office/drawing/2014/main" id="{2FE98541-D444-451F-9805-812C2E1B95B2}"/>
              </a:ext>
            </a:extLst>
          </p:cNvPr>
          <p:cNvSpPr txBox="1"/>
          <p:nvPr/>
        </p:nvSpPr>
        <p:spPr>
          <a:xfrm>
            <a:off x="7540052" y="-58531"/>
            <a:ext cx="4032355" cy="6740307"/>
          </a:xfrm>
          <a:prstGeom prst="rect">
            <a:avLst/>
          </a:prstGeom>
          <a:noFill/>
        </p:spPr>
        <p:txBody>
          <a:bodyPr wrap="square" rtlCol="0">
            <a:spAutoFit/>
          </a:bodyPr>
          <a:lstStyle/>
          <a:p>
            <a:r>
              <a:rPr lang="en-IE" sz="2400" dirty="0"/>
              <a:t>Ash Wednesday and Good Friday are Fast Days, days of abstinence.</a:t>
            </a:r>
          </a:p>
          <a:p>
            <a:endParaRPr lang="en-IE" sz="2400" dirty="0"/>
          </a:p>
          <a:p>
            <a:r>
              <a:rPr lang="en-IE" sz="2400" dirty="0"/>
              <a:t>Traditionally Christians do not eat meat on these days</a:t>
            </a:r>
          </a:p>
          <a:p>
            <a:endParaRPr lang="en-IE" sz="2400" dirty="0"/>
          </a:p>
          <a:p>
            <a:r>
              <a:rPr lang="en-IE" sz="2400" dirty="0"/>
              <a:t>In the Christian tradition fasting can only be understood properly in the context that everything comes form God.</a:t>
            </a:r>
          </a:p>
          <a:p>
            <a:r>
              <a:rPr lang="en-IE" sz="2400" dirty="0"/>
              <a:t>We fast to remind ourselves of this truth.</a:t>
            </a:r>
          </a:p>
          <a:p>
            <a:endParaRPr lang="en-IE" sz="2400" dirty="0"/>
          </a:p>
          <a:p>
            <a:r>
              <a:rPr lang="en-IE" sz="2400" dirty="0"/>
              <a:t>Fasting and Prayer are always linked.</a:t>
            </a:r>
          </a:p>
          <a:p>
            <a:r>
              <a:rPr lang="en-IE" sz="2400" dirty="0"/>
              <a:t>‘We do not live on bread alone!’</a:t>
            </a:r>
          </a:p>
        </p:txBody>
      </p:sp>
    </p:spTree>
    <p:extLst>
      <p:ext uri="{BB962C8B-B14F-4D97-AF65-F5344CB8AC3E}">
        <p14:creationId xmlns:p14="http://schemas.microsoft.com/office/powerpoint/2010/main" val="3444381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ADCD9-3712-493F-8DA5-71B63860EC45}"/>
              </a:ext>
            </a:extLst>
          </p:cNvPr>
          <p:cNvSpPr>
            <a:spLocks noGrp="1"/>
          </p:cNvSpPr>
          <p:nvPr>
            <p:ph type="title"/>
          </p:nvPr>
        </p:nvSpPr>
        <p:spPr/>
        <p:txBody>
          <a:bodyPr/>
          <a:lstStyle/>
          <a:p>
            <a:r>
              <a:rPr lang="en-IE" dirty="0"/>
              <a:t>Alms- Giving</a:t>
            </a:r>
          </a:p>
        </p:txBody>
      </p:sp>
      <p:pic>
        <p:nvPicPr>
          <p:cNvPr id="5" name="Content Placeholder 4" descr="A picture containing person, indoor, man&#10;&#10;Description generated with very high confidence">
            <a:extLst>
              <a:ext uri="{FF2B5EF4-FFF2-40B4-BE49-F238E27FC236}">
                <a16:creationId xmlns:a16="http://schemas.microsoft.com/office/drawing/2014/main" id="{11D08E9D-616B-45FA-8B18-B0CC2CC89A8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4872" y="1573968"/>
            <a:ext cx="5901128" cy="4661940"/>
          </a:xfrm>
        </p:spPr>
      </p:pic>
      <p:sp>
        <p:nvSpPr>
          <p:cNvPr id="6" name="TextBox 5">
            <a:extLst>
              <a:ext uri="{FF2B5EF4-FFF2-40B4-BE49-F238E27FC236}">
                <a16:creationId xmlns:a16="http://schemas.microsoft.com/office/drawing/2014/main" id="{BA14B52A-1D95-4B3E-A366-14B21CA18CDA}"/>
              </a:ext>
            </a:extLst>
          </p:cNvPr>
          <p:cNvSpPr txBox="1"/>
          <p:nvPr/>
        </p:nvSpPr>
        <p:spPr>
          <a:xfrm>
            <a:off x="6895476" y="809469"/>
            <a:ext cx="4721902" cy="4801314"/>
          </a:xfrm>
          <a:prstGeom prst="rect">
            <a:avLst/>
          </a:prstGeom>
          <a:noFill/>
        </p:spPr>
        <p:txBody>
          <a:bodyPr wrap="square" rtlCol="0">
            <a:spAutoFit/>
          </a:bodyPr>
          <a:lstStyle/>
          <a:p>
            <a:r>
              <a:rPr lang="en-IE" sz="2400" dirty="0"/>
              <a:t>The 3</a:t>
            </a:r>
            <a:r>
              <a:rPr lang="en-IE" sz="2400" baseline="30000" dirty="0"/>
              <a:t>rd</a:t>
            </a:r>
            <a:r>
              <a:rPr lang="en-IE" sz="2400" dirty="0"/>
              <a:t>  pillar of Lent is Alms-giving or helping our neighbour.</a:t>
            </a:r>
          </a:p>
          <a:p>
            <a:endParaRPr lang="en-IE" sz="2400" dirty="0"/>
          </a:p>
          <a:p>
            <a:r>
              <a:rPr lang="en-IE" sz="2400" dirty="0"/>
              <a:t>One of the core messages of the Gospel teaching is that love of God and love of neighbour are inseparable.</a:t>
            </a:r>
          </a:p>
          <a:p>
            <a:endParaRPr lang="en-IE" sz="2400" dirty="0"/>
          </a:p>
          <a:p>
            <a:endParaRPr lang="en-IE" sz="2400" dirty="0"/>
          </a:p>
          <a:p>
            <a:r>
              <a:rPr lang="en-IE" sz="2400" dirty="0"/>
              <a:t>Lent is a time to reach out to others, especially those most in need of support and help.</a:t>
            </a:r>
          </a:p>
          <a:p>
            <a:r>
              <a:rPr lang="en-IE" dirty="0"/>
              <a:t>(</a:t>
            </a:r>
            <a:r>
              <a:rPr lang="en-IE" dirty="0" err="1"/>
              <a:t>Trocaire’s</a:t>
            </a:r>
            <a:r>
              <a:rPr lang="en-IE" dirty="0"/>
              <a:t> work linked to Lent)</a:t>
            </a:r>
          </a:p>
        </p:txBody>
      </p:sp>
    </p:spTree>
    <p:extLst>
      <p:ext uri="{BB962C8B-B14F-4D97-AF65-F5344CB8AC3E}">
        <p14:creationId xmlns:p14="http://schemas.microsoft.com/office/powerpoint/2010/main" val="2659773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549B1-01A6-4E53-93D0-FA71DD28905E}"/>
              </a:ext>
            </a:extLst>
          </p:cNvPr>
          <p:cNvSpPr>
            <a:spLocks noGrp="1"/>
          </p:cNvSpPr>
          <p:nvPr>
            <p:ph type="title"/>
          </p:nvPr>
        </p:nvSpPr>
        <p:spPr/>
        <p:txBody>
          <a:bodyPr/>
          <a:lstStyle/>
          <a:p>
            <a:r>
              <a:rPr lang="en-IE" dirty="0"/>
              <a:t>Lent as preparation for Easter</a:t>
            </a:r>
          </a:p>
        </p:txBody>
      </p:sp>
      <p:sp>
        <p:nvSpPr>
          <p:cNvPr id="3" name="Content Placeholder 2">
            <a:extLst>
              <a:ext uri="{FF2B5EF4-FFF2-40B4-BE49-F238E27FC236}">
                <a16:creationId xmlns:a16="http://schemas.microsoft.com/office/drawing/2014/main" id="{3264385C-15BD-45E9-BD81-49CFD4C6AAED}"/>
              </a:ext>
            </a:extLst>
          </p:cNvPr>
          <p:cNvSpPr>
            <a:spLocks noGrp="1"/>
          </p:cNvSpPr>
          <p:nvPr>
            <p:ph idx="1"/>
          </p:nvPr>
        </p:nvSpPr>
        <p:spPr/>
        <p:txBody>
          <a:bodyPr/>
          <a:lstStyle/>
          <a:p>
            <a:r>
              <a:rPr lang="en-IE" dirty="0"/>
              <a:t>Palm Sunday</a:t>
            </a:r>
          </a:p>
          <a:p>
            <a:r>
              <a:rPr lang="en-IE" dirty="0"/>
              <a:t>Spy Wednesday</a:t>
            </a:r>
          </a:p>
          <a:p>
            <a:r>
              <a:rPr lang="en-IE" dirty="0"/>
              <a:t>Holy Thursday</a:t>
            </a:r>
          </a:p>
          <a:p>
            <a:r>
              <a:rPr lang="en-IE" dirty="0"/>
              <a:t>Good Friday</a:t>
            </a:r>
          </a:p>
          <a:p>
            <a:r>
              <a:rPr lang="en-IE" dirty="0"/>
              <a:t>Holy Saturday</a:t>
            </a:r>
          </a:p>
          <a:p>
            <a:r>
              <a:rPr lang="en-IE" dirty="0"/>
              <a:t>Easter Sunday</a:t>
            </a:r>
          </a:p>
        </p:txBody>
      </p:sp>
    </p:spTree>
    <p:extLst>
      <p:ext uri="{BB962C8B-B14F-4D97-AF65-F5344CB8AC3E}">
        <p14:creationId xmlns:p14="http://schemas.microsoft.com/office/powerpoint/2010/main" val="26989736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B0180-81B1-436E-99B9-9C763DF05597}"/>
              </a:ext>
            </a:extLst>
          </p:cNvPr>
          <p:cNvSpPr>
            <a:spLocks noGrp="1"/>
          </p:cNvSpPr>
          <p:nvPr>
            <p:ph type="title"/>
          </p:nvPr>
        </p:nvSpPr>
        <p:spPr/>
        <p:txBody>
          <a:bodyPr/>
          <a:lstStyle/>
          <a:p>
            <a:r>
              <a:rPr lang="en-IE" dirty="0"/>
              <a:t>Palm Sunday</a:t>
            </a:r>
          </a:p>
        </p:txBody>
      </p:sp>
      <p:sp>
        <p:nvSpPr>
          <p:cNvPr id="3" name="Content Placeholder 2">
            <a:extLst>
              <a:ext uri="{FF2B5EF4-FFF2-40B4-BE49-F238E27FC236}">
                <a16:creationId xmlns:a16="http://schemas.microsoft.com/office/drawing/2014/main" id="{5CEB7778-A13D-41BB-865A-8559369240B6}"/>
              </a:ext>
            </a:extLst>
          </p:cNvPr>
          <p:cNvSpPr>
            <a:spLocks noGrp="1"/>
          </p:cNvSpPr>
          <p:nvPr>
            <p:ph idx="1"/>
          </p:nvPr>
        </p:nvSpPr>
        <p:spPr/>
        <p:txBody>
          <a:bodyPr/>
          <a:lstStyle/>
          <a:p>
            <a:r>
              <a:rPr lang="en-IE" dirty="0"/>
              <a:t>Marks the beginning of Easter Week</a:t>
            </a:r>
          </a:p>
        </p:txBody>
      </p:sp>
      <p:pic>
        <p:nvPicPr>
          <p:cNvPr id="5" name="Picture 4" descr="A close up of text on a white background&#10;&#10;Description generated with very high confidence">
            <a:extLst>
              <a:ext uri="{FF2B5EF4-FFF2-40B4-BE49-F238E27FC236}">
                <a16:creationId xmlns:a16="http://schemas.microsoft.com/office/drawing/2014/main" id="{0D2A13C2-6EB6-4BAA-A855-6DF7EBE1C5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193" y="2490787"/>
            <a:ext cx="2438400" cy="3686176"/>
          </a:xfrm>
          <a:prstGeom prst="rect">
            <a:avLst/>
          </a:prstGeom>
        </p:spPr>
      </p:pic>
      <p:pic>
        <p:nvPicPr>
          <p:cNvPr id="7" name="Picture 6" descr="A group of people&#10;&#10;Description generated with high confidence">
            <a:extLst>
              <a:ext uri="{FF2B5EF4-FFF2-40B4-BE49-F238E27FC236}">
                <a16:creationId xmlns:a16="http://schemas.microsoft.com/office/drawing/2014/main" id="{8340DE86-F2AE-4E8C-A674-EB99AAAC96A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86593" y="2438400"/>
            <a:ext cx="3707099" cy="3873500"/>
          </a:xfrm>
          <a:prstGeom prst="rect">
            <a:avLst/>
          </a:prstGeom>
        </p:spPr>
      </p:pic>
      <p:sp>
        <p:nvSpPr>
          <p:cNvPr id="8" name="TextBox 7">
            <a:extLst>
              <a:ext uri="{FF2B5EF4-FFF2-40B4-BE49-F238E27FC236}">
                <a16:creationId xmlns:a16="http://schemas.microsoft.com/office/drawing/2014/main" id="{44739487-EFE8-4A81-A84C-77E4424737D0}"/>
              </a:ext>
            </a:extLst>
          </p:cNvPr>
          <p:cNvSpPr txBox="1"/>
          <p:nvPr/>
        </p:nvSpPr>
        <p:spPr>
          <a:xfrm>
            <a:off x="7884826" y="1154243"/>
            <a:ext cx="3927423" cy="5539978"/>
          </a:xfrm>
          <a:prstGeom prst="rect">
            <a:avLst/>
          </a:prstGeom>
          <a:noFill/>
        </p:spPr>
        <p:txBody>
          <a:bodyPr wrap="square" rtlCol="0">
            <a:spAutoFit/>
          </a:bodyPr>
          <a:lstStyle/>
          <a:p>
            <a:r>
              <a:rPr lang="en-IE" sz="2800" b="1" dirty="0"/>
              <a:t>Palm Sunday </a:t>
            </a:r>
            <a:r>
              <a:rPr lang="en-IE" sz="2800" dirty="0"/>
              <a:t>marks the beginning of the end for Jesus!</a:t>
            </a:r>
          </a:p>
          <a:p>
            <a:endParaRPr lang="en-IE" sz="2800" dirty="0"/>
          </a:p>
          <a:p>
            <a:r>
              <a:rPr lang="en-IE" sz="2800" dirty="0"/>
              <a:t>Going to Jerusalem signifies facing up to his inevitable arrest and death.</a:t>
            </a:r>
          </a:p>
          <a:p>
            <a:endParaRPr lang="en-IE" sz="2800" dirty="0"/>
          </a:p>
          <a:p>
            <a:r>
              <a:rPr lang="en-IE" sz="2800" dirty="0"/>
              <a:t>The glorious entry to Jerusalem is in stark contrast to Good Friday</a:t>
            </a:r>
          </a:p>
          <a:p>
            <a:endParaRPr lang="en-IE" dirty="0"/>
          </a:p>
        </p:txBody>
      </p:sp>
    </p:spTree>
    <p:extLst>
      <p:ext uri="{BB962C8B-B14F-4D97-AF65-F5344CB8AC3E}">
        <p14:creationId xmlns:p14="http://schemas.microsoft.com/office/powerpoint/2010/main" val="2168524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F5C10-CF1E-4DA6-BDE5-D97FCC1A21E0}"/>
              </a:ext>
            </a:extLst>
          </p:cNvPr>
          <p:cNvSpPr>
            <a:spLocks noGrp="1"/>
          </p:cNvSpPr>
          <p:nvPr>
            <p:ph type="title"/>
          </p:nvPr>
        </p:nvSpPr>
        <p:spPr/>
        <p:txBody>
          <a:bodyPr/>
          <a:lstStyle/>
          <a:p>
            <a:r>
              <a:rPr lang="en-IE" dirty="0"/>
              <a:t>Spy Wednesday</a:t>
            </a:r>
          </a:p>
        </p:txBody>
      </p:sp>
      <p:pic>
        <p:nvPicPr>
          <p:cNvPr id="5" name="Content Placeholder 4" descr="A close up of a person&#10;&#10;Description generated with very high confidence">
            <a:extLst>
              <a:ext uri="{FF2B5EF4-FFF2-40B4-BE49-F238E27FC236}">
                <a16:creationId xmlns:a16="http://schemas.microsoft.com/office/drawing/2014/main" id="{8918E2A8-A39A-4FD3-93F6-479CB8BBE99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9972" y="2098622"/>
            <a:ext cx="3977078" cy="4257207"/>
          </a:xfrm>
        </p:spPr>
      </p:pic>
      <p:pic>
        <p:nvPicPr>
          <p:cNvPr id="7" name="Picture 6" descr="A picture containing floor, indoor, table&#10;&#10;Description generated with very high confidence">
            <a:extLst>
              <a:ext uri="{FF2B5EF4-FFF2-40B4-BE49-F238E27FC236}">
                <a16:creationId xmlns:a16="http://schemas.microsoft.com/office/drawing/2014/main" id="{FBA7A004-9F99-48D7-8195-80549188A4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97050" y="2098622"/>
            <a:ext cx="2875300" cy="4152276"/>
          </a:xfrm>
          <a:prstGeom prst="rect">
            <a:avLst/>
          </a:prstGeom>
        </p:spPr>
      </p:pic>
      <p:sp>
        <p:nvSpPr>
          <p:cNvPr id="8" name="TextBox 7">
            <a:extLst>
              <a:ext uri="{FF2B5EF4-FFF2-40B4-BE49-F238E27FC236}">
                <a16:creationId xmlns:a16="http://schemas.microsoft.com/office/drawing/2014/main" id="{FDFE4323-5D2F-4724-BF0E-8B8F1EF4602D}"/>
              </a:ext>
            </a:extLst>
          </p:cNvPr>
          <p:cNvSpPr txBox="1"/>
          <p:nvPr/>
        </p:nvSpPr>
        <p:spPr>
          <a:xfrm>
            <a:off x="7989757" y="944380"/>
            <a:ext cx="3682271" cy="6186309"/>
          </a:xfrm>
          <a:prstGeom prst="rect">
            <a:avLst/>
          </a:prstGeom>
          <a:noFill/>
        </p:spPr>
        <p:txBody>
          <a:bodyPr wrap="square" rtlCol="0">
            <a:spAutoFit/>
          </a:bodyPr>
          <a:lstStyle/>
          <a:p>
            <a:r>
              <a:rPr lang="en-IE" sz="2400" b="1" dirty="0"/>
              <a:t>Spy Wednesday </a:t>
            </a:r>
            <a:r>
              <a:rPr lang="en-IE" sz="2400" dirty="0"/>
              <a:t>is about betrayal.</a:t>
            </a:r>
          </a:p>
          <a:p>
            <a:r>
              <a:rPr lang="en-IE" sz="2400" dirty="0"/>
              <a:t>Judas pointed out Jesus to the Jewish authorities for a small sum of money.</a:t>
            </a:r>
          </a:p>
          <a:p>
            <a:endParaRPr lang="en-IE" sz="2400" dirty="0"/>
          </a:p>
          <a:p>
            <a:endParaRPr lang="en-IE" sz="2400" dirty="0"/>
          </a:p>
          <a:p>
            <a:r>
              <a:rPr lang="en-IE" sz="2400" dirty="0"/>
              <a:t>Some commentators say that he was a </a:t>
            </a:r>
            <a:r>
              <a:rPr lang="en-IE" sz="2400" b="1" dirty="0"/>
              <a:t>Zealot</a:t>
            </a:r>
            <a:r>
              <a:rPr lang="en-IE" sz="2400" dirty="0"/>
              <a:t>, part of a secret Jewish grouping and that Judas was disappointed that Jesus was not getting rid of the Romans.</a:t>
            </a:r>
          </a:p>
          <a:p>
            <a:endParaRPr lang="en-IE" sz="2400" dirty="0"/>
          </a:p>
          <a:p>
            <a:endParaRPr lang="en-IE" dirty="0"/>
          </a:p>
          <a:p>
            <a:endParaRPr lang="en-IE" dirty="0"/>
          </a:p>
        </p:txBody>
      </p:sp>
    </p:spTree>
    <p:extLst>
      <p:ext uri="{BB962C8B-B14F-4D97-AF65-F5344CB8AC3E}">
        <p14:creationId xmlns:p14="http://schemas.microsoft.com/office/powerpoint/2010/main" val="3788363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14EC8-5096-4974-BF33-35379A6D6F9B}"/>
              </a:ext>
            </a:extLst>
          </p:cNvPr>
          <p:cNvSpPr>
            <a:spLocks noGrp="1"/>
          </p:cNvSpPr>
          <p:nvPr>
            <p:ph type="title"/>
          </p:nvPr>
        </p:nvSpPr>
        <p:spPr/>
        <p:txBody>
          <a:bodyPr/>
          <a:lstStyle/>
          <a:p>
            <a:r>
              <a:rPr lang="en-IE" dirty="0"/>
              <a:t>Holy Thursday</a:t>
            </a:r>
          </a:p>
        </p:txBody>
      </p:sp>
      <p:pic>
        <p:nvPicPr>
          <p:cNvPr id="5" name="Content Placeholder 4" descr="A picture containing person, indoor, brass&#10;&#10;Description generated with high confidence">
            <a:extLst>
              <a:ext uri="{FF2B5EF4-FFF2-40B4-BE49-F238E27FC236}">
                <a16:creationId xmlns:a16="http://schemas.microsoft.com/office/drawing/2014/main" id="{0B59039F-43B3-4F24-9307-FEC32E8CA87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9863" y="1873771"/>
            <a:ext cx="6115986" cy="4497050"/>
          </a:xfrm>
        </p:spPr>
      </p:pic>
      <p:sp>
        <p:nvSpPr>
          <p:cNvPr id="6" name="TextBox 5">
            <a:extLst>
              <a:ext uri="{FF2B5EF4-FFF2-40B4-BE49-F238E27FC236}">
                <a16:creationId xmlns:a16="http://schemas.microsoft.com/office/drawing/2014/main" id="{BE64A29F-A16E-46E2-B8B0-287199E94EC8}"/>
              </a:ext>
            </a:extLst>
          </p:cNvPr>
          <p:cNvSpPr txBox="1"/>
          <p:nvPr/>
        </p:nvSpPr>
        <p:spPr>
          <a:xfrm>
            <a:off x="7854846" y="1375898"/>
            <a:ext cx="3657600" cy="4832092"/>
          </a:xfrm>
          <a:prstGeom prst="rect">
            <a:avLst/>
          </a:prstGeom>
          <a:noFill/>
        </p:spPr>
        <p:txBody>
          <a:bodyPr wrap="square" rtlCol="0">
            <a:spAutoFit/>
          </a:bodyPr>
          <a:lstStyle/>
          <a:p>
            <a:r>
              <a:rPr lang="en-IE" sz="2800" dirty="0"/>
              <a:t>The washing of the feet is a powerful message about how Jesus sees</a:t>
            </a:r>
          </a:p>
          <a:p>
            <a:r>
              <a:rPr lang="en-IE" sz="2800" dirty="0"/>
              <a:t>his role in terms of service.</a:t>
            </a:r>
          </a:p>
          <a:p>
            <a:endParaRPr lang="en-IE" sz="2800" dirty="0"/>
          </a:p>
          <a:p>
            <a:endParaRPr lang="en-IE" sz="2800" dirty="0"/>
          </a:p>
          <a:p>
            <a:r>
              <a:rPr lang="en-IE" sz="2800" dirty="0"/>
              <a:t>In turn leadership within the Christian community is seen in terms of Service.</a:t>
            </a:r>
          </a:p>
        </p:txBody>
      </p:sp>
    </p:spTree>
    <p:extLst>
      <p:ext uri="{BB962C8B-B14F-4D97-AF65-F5344CB8AC3E}">
        <p14:creationId xmlns:p14="http://schemas.microsoft.com/office/powerpoint/2010/main" val="4111184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035A5-014A-4D2C-B7F0-BF1AC972271D}"/>
              </a:ext>
            </a:extLst>
          </p:cNvPr>
          <p:cNvSpPr>
            <a:spLocks noGrp="1"/>
          </p:cNvSpPr>
          <p:nvPr>
            <p:ph type="title"/>
          </p:nvPr>
        </p:nvSpPr>
        <p:spPr/>
        <p:txBody>
          <a:bodyPr/>
          <a:lstStyle/>
          <a:p>
            <a:r>
              <a:rPr lang="en-IE" dirty="0"/>
              <a:t>Christian Liturgical Year</a:t>
            </a:r>
          </a:p>
        </p:txBody>
      </p:sp>
      <p:pic>
        <p:nvPicPr>
          <p:cNvPr id="5" name="Content Placeholder 4">
            <a:extLst>
              <a:ext uri="{FF2B5EF4-FFF2-40B4-BE49-F238E27FC236}">
                <a16:creationId xmlns:a16="http://schemas.microsoft.com/office/drawing/2014/main" id="{98145C6E-B0A8-446A-B0EE-4D0B3263EF3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645" y="1690688"/>
            <a:ext cx="6505731" cy="4961744"/>
          </a:xfrm>
        </p:spPr>
      </p:pic>
      <p:sp>
        <p:nvSpPr>
          <p:cNvPr id="3" name="TextBox 2">
            <a:extLst>
              <a:ext uri="{FF2B5EF4-FFF2-40B4-BE49-F238E27FC236}">
                <a16:creationId xmlns:a16="http://schemas.microsoft.com/office/drawing/2014/main" id="{56B8D4D0-419D-47F0-B701-D033C59E25D8}"/>
              </a:ext>
            </a:extLst>
          </p:cNvPr>
          <p:cNvSpPr txBox="1"/>
          <p:nvPr/>
        </p:nvSpPr>
        <p:spPr>
          <a:xfrm>
            <a:off x="8199620" y="1166040"/>
            <a:ext cx="3452735" cy="5016758"/>
          </a:xfrm>
          <a:prstGeom prst="rect">
            <a:avLst/>
          </a:prstGeom>
          <a:noFill/>
        </p:spPr>
        <p:txBody>
          <a:bodyPr wrap="square" rtlCol="0">
            <a:spAutoFit/>
          </a:bodyPr>
          <a:lstStyle/>
          <a:p>
            <a:r>
              <a:rPr lang="en-IE" sz="3200" dirty="0"/>
              <a:t>Lent within the context of Liturgical Year.</a:t>
            </a:r>
          </a:p>
          <a:p>
            <a:endParaRPr lang="en-IE" sz="3200" dirty="0"/>
          </a:p>
          <a:p>
            <a:r>
              <a:rPr lang="en-IE" sz="3200" dirty="0"/>
              <a:t>Lent as preparation for Easter</a:t>
            </a:r>
          </a:p>
          <a:p>
            <a:endParaRPr lang="en-IE" sz="3200" dirty="0"/>
          </a:p>
          <a:p>
            <a:r>
              <a:rPr lang="en-IE" sz="3200" dirty="0"/>
              <a:t>Easter is the most important feast in Christian calendar!</a:t>
            </a:r>
          </a:p>
        </p:txBody>
      </p:sp>
    </p:spTree>
    <p:extLst>
      <p:ext uri="{BB962C8B-B14F-4D97-AF65-F5344CB8AC3E}">
        <p14:creationId xmlns:p14="http://schemas.microsoft.com/office/powerpoint/2010/main" val="3667978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6DDC9-5DE8-4BDD-A8E6-0BFB1875C24A}"/>
              </a:ext>
            </a:extLst>
          </p:cNvPr>
          <p:cNvSpPr>
            <a:spLocks noGrp="1"/>
          </p:cNvSpPr>
          <p:nvPr>
            <p:ph type="title"/>
          </p:nvPr>
        </p:nvSpPr>
        <p:spPr/>
        <p:txBody>
          <a:bodyPr/>
          <a:lstStyle/>
          <a:p>
            <a:r>
              <a:rPr lang="en-IE" dirty="0"/>
              <a:t>Eucharist</a:t>
            </a:r>
          </a:p>
        </p:txBody>
      </p:sp>
      <p:pic>
        <p:nvPicPr>
          <p:cNvPr id="12" name="Content Placeholder 11" descr="A group of people sitting at a table&#10;&#10;Description generated with very high confidence">
            <a:extLst>
              <a:ext uri="{FF2B5EF4-FFF2-40B4-BE49-F238E27FC236}">
                <a16:creationId xmlns:a16="http://schemas.microsoft.com/office/drawing/2014/main" id="{5A9DABB3-ADAA-41DC-9DC7-C126981FA82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454046"/>
            <a:ext cx="6400800" cy="5403953"/>
          </a:xfrm>
        </p:spPr>
      </p:pic>
      <p:sp>
        <p:nvSpPr>
          <p:cNvPr id="13" name="TextBox 12">
            <a:extLst>
              <a:ext uri="{FF2B5EF4-FFF2-40B4-BE49-F238E27FC236}">
                <a16:creationId xmlns:a16="http://schemas.microsoft.com/office/drawing/2014/main" id="{54DAC900-EACF-415A-9251-C43A5C9E11DE}"/>
              </a:ext>
            </a:extLst>
          </p:cNvPr>
          <p:cNvSpPr txBox="1"/>
          <p:nvPr/>
        </p:nvSpPr>
        <p:spPr>
          <a:xfrm>
            <a:off x="8349521" y="149914"/>
            <a:ext cx="3462728" cy="6186309"/>
          </a:xfrm>
          <a:prstGeom prst="rect">
            <a:avLst/>
          </a:prstGeom>
          <a:noFill/>
        </p:spPr>
        <p:txBody>
          <a:bodyPr wrap="square" rtlCol="0">
            <a:spAutoFit/>
          </a:bodyPr>
          <a:lstStyle/>
          <a:p>
            <a:r>
              <a:rPr lang="en-IE" sz="3600" dirty="0"/>
              <a:t>Jesus takes the bread and wine from the Passover meal and transforms then into his Body and Blood.</a:t>
            </a:r>
          </a:p>
          <a:p>
            <a:endParaRPr lang="en-IE" sz="3600" dirty="0"/>
          </a:p>
          <a:p>
            <a:endParaRPr lang="en-IE" sz="3600" dirty="0"/>
          </a:p>
          <a:p>
            <a:r>
              <a:rPr lang="en-IE" sz="3600" dirty="0"/>
              <a:t>Do this in memory of me!</a:t>
            </a:r>
          </a:p>
        </p:txBody>
      </p:sp>
    </p:spTree>
    <p:extLst>
      <p:ext uri="{BB962C8B-B14F-4D97-AF65-F5344CB8AC3E}">
        <p14:creationId xmlns:p14="http://schemas.microsoft.com/office/powerpoint/2010/main" val="3430877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EA473-7C80-46FB-A4D2-9F867F54EF55}"/>
              </a:ext>
            </a:extLst>
          </p:cNvPr>
          <p:cNvSpPr>
            <a:spLocks noGrp="1"/>
          </p:cNvSpPr>
          <p:nvPr>
            <p:ph type="title"/>
          </p:nvPr>
        </p:nvSpPr>
        <p:spPr>
          <a:xfrm>
            <a:off x="703289" y="35972"/>
            <a:ext cx="10515600" cy="1325563"/>
          </a:xfrm>
        </p:spPr>
        <p:txBody>
          <a:bodyPr/>
          <a:lstStyle/>
          <a:p>
            <a:r>
              <a:rPr lang="en-IE" dirty="0"/>
              <a:t>Good Friday Trial and Death of Jesus</a:t>
            </a:r>
          </a:p>
        </p:txBody>
      </p:sp>
      <p:pic>
        <p:nvPicPr>
          <p:cNvPr id="9" name="Content Placeholder 8" descr="A picture containing person, building&#10;&#10;Description generated with very high confidence">
            <a:extLst>
              <a:ext uri="{FF2B5EF4-FFF2-40B4-BE49-F238E27FC236}">
                <a16:creationId xmlns:a16="http://schemas.microsoft.com/office/drawing/2014/main" id="{83AA0BCC-39D6-4248-BA3E-BDB9533A0DA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45574" y="1484026"/>
            <a:ext cx="4328160" cy="5034116"/>
          </a:xfrm>
        </p:spPr>
      </p:pic>
      <p:pic>
        <p:nvPicPr>
          <p:cNvPr id="11" name="Picture 10" descr="A group of people wearing costumes&#10;&#10;Description generated with very high confidence">
            <a:extLst>
              <a:ext uri="{FF2B5EF4-FFF2-40B4-BE49-F238E27FC236}">
                <a16:creationId xmlns:a16="http://schemas.microsoft.com/office/drawing/2014/main" id="{EE508CFF-CDAD-4BE0-B6AB-36FDF9B1BB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7285" y="1484026"/>
            <a:ext cx="4484414" cy="5213998"/>
          </a:xfrm>
          <a:prstGeom prst="rect">
            <a:avLst/>
          </a:prstGeom>
        </p:spPr>
      </p:pic>
    </p:spTree>
    <p:extLst>
      <p:ext uri="{BB962C8B-B14F-4D97-AF65-F5344CB8AC3E}">
        <p14:creationId xmlns:p14="http://schemas.microsoft.com/office/powerpoint/2010/main" val="4077527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10225-FAD2-4249-958B-D7C6A33FD6C0}"/>
              </a:ext>
            </a:extLst>
          </p:cNvPr>
          <p:cNvSpPr>
            <a:spLocks noGrp="1"/>
          </p:cNvSpPr>
          <p:nvPr>
            <p:ph type="title"/>
          </p:nvPr>
        </p:nvSpPr>
        <p:spPr/>
        <p:txBody>
          <a:bodyPr/>
          <a:lstStyle/>
          <a:p>
            <a:r>
              <a:rPr lang="en-IE" dirty="0"/>
              <a:t>Why was Jesus crucified?</a:t>
            </a:r>
          </a:p>
        </p:txBody>
      </p:sp>
      <p:sp>
        <p:nvSpPr>
          <p:cNvPr id="3" name="Content Placeholder 2">
            <a:extLst>
              <a:ext uri="{FF2B5EF4-FFF2-40B4-BE49-F238E27FC236}">
                <a16:creationId xmlns:a16="http://schemas.microsoft.com/office/drawing/2014/main" id="{1C38FCB7-332D-4D6C-88E6-6AEB65639728}"/>
              </a:ext>
            </a:extLst>
          </p:cNvPr>
          <p:cNvSpPr>
            <a:spLocks noGrp="1"/>
          </p:cNvSpPr>
          <p:nvPr>
            <p:ph idx="1"/>
          </p:nvPr>
        </p:nvSpPr>
        <p:spPr/>
        <p:txBody>
          <a:bodyPr/>
          <a:lstStyle/>
          <a:p>
            <a:r>
              <a:rPr lang="en-IE" dirty="0"/>
              <a:t>The Jewish authorities handed Jesus over to the Romans because he was claiming to be the Messiah, Son of God.</a:t>
            </a:r>
          </a:p>
          <a:p>
            <a:r>
              <a:rPr lang="en-IE" dirty="0"/>
              <a:t>Crucifixion was type of death for a criminal in Roman law.</a:t>
            </a:r>
          </a:p>
          <a:p>
            <a:r>
              <a:rPr lang="en-IE" dirty="0"/>
              <a:t>Pontius Pilate offered to free Barabbas instead.</a:t>
            </a:r>
          </a:p>
          <a:p>
            <a:r>
              <a:rPr lang="en-IE" dirty="0"/>
              <a:t>Crowds shouted- Crucify Him! Crucify Him!</a:t>
            </a:r>
          </a:p>
          <a:p>
            <a:r>
              <a:rPr lang="en-IE" dirty="0"/>
              <a:t>At about 3.00 in Golgotha, Jesus died on Cross.</a:t>
            </a:r>
          </a:p>
          <a:p>
            <a:r>
              <a:rPr lang="en-IE" dirty="0"/>
              <a:t>He was taken down and placed in the tomb before sunset.</a:t>
            </a:r>
          </a:p>
        </p:txBody>
      </p:sp>
    </p:spTree>
    <p:extLst>
      <p:ext uri="{BB962C8B-B14F-4D97-AF65-F5344CB8AC3E}">
        <p14:creationId xmlns:p14="http://schemas.microsoft.com/office/powerpoint/2010/main" val="2760255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48059-F54C-4D73-ACAF-69101795DD60}"/>
              </a:ext>
            </a:extLst>
          </p:cNvPr>
          <p:cNvSpPr>
            <a:spLocks noGrp="1"/>
          </p:cNvSpPr>
          <p:nvPr>
            <p:ph type="title"/>
          </p:nvPr>
        </p:nvSpPr>
        <p:spPr/>
        <p:txBody>
          <a:bodyPr/>
          <a:lstStyle/>
          <a:p>
            <a:r>
              <a:rPr lang="en-IE" dirty="0"/>
              <a:t>Sunday Morning! Resurrection</a:t>
            </a:r>
          </a:p>
        </p:txBody>
      </p:sp>
      <p:pic>
        <p:nvPicPr>
          <p:cNvPr id="9" name="Content Placeholder 8" descr="A picture containing nature, indoor&#10;&#10;Description generated with very high confidence">
            <a:extLst>
              <a:ext uri="{FF2B5EF4-FFF2-40B4-BE49-F238E27FC236}">
                <a16:creationId xmlns:a16="http://schemas.microsoft.com/office/drawing/2014/main" id="{F31F40C7-A943-4710-BC78-71D895007AA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4735" y="1797753"/>
            <a:ext cx="5200884" cy="4695122"/>
          </a:xfrm>
        </p:spPr>
      </p:pic>
      <p:sp>
        <p:nvSpPr>
          <p:cNvPr id="10" name="TextBox 9">
            <a:extLst>
              <a:ext uri="{FF2B5EF4-FFF2-40B4-BE49-F238E27FC236}">
                <a16:creationId xmlns:a16="http://schemas.microsoft.com/office/drawing/2014/main" id="{F8839B80-AD66-4F1F-8FA7-20C47E8595D0}"/>
              </a:ext>
            </a:extLst>
          </p:cNvPr>
          <p:cNvSpPr txBox="1"/>
          <p:nvPr/>
        </p:nvSpPr>
        <p:spPr>
          <a:xfrm>
            <a:off x="6655633" y="1690688"/>
            <a:ext cx="5131632" cy="4524315"/>
          </a:xfrm>
          <a:prstGeom prst="rect">
            <a:avLst/>
          </a:prstGeom>
          <a:noFill/>
        </p:spPr>
        <p:txBody>
          <a:bodyPr wrap="square" rtlCol="0">
            <a:spAutoFit/>
          </a:bodyPr>
          <a:lstStyle/>
          <a:p>
            <a:r>
              <a:rPr lang="en-IE" dirty="0"/>
              <a:t>Early Sunday Morning the women went to the tomb to anoint the body of Jesus.</a:t>
            </a:r>
          </a:p>
          <a:p>
            <a:endParaRPr lang="en-IE" dirty="0"/>
          </a:p>
          <a:p>
            <a:endParaRPr lang="en-IE" dirty="0"/>
          </a:p>
          <a:p>
            <a:r>
              <a:rPr lang="en-IE" dirty="0"/>
              <a:t>He tomb was empty.</a:t>
            </a:r>
          </a:p>
          <a:p>
            <a:r>
              <a:rPr lang="en-IE" dirty="0"/>
              <a:t>Then they meet Jesus in the garden.</a:t>
            </a:r>
          </a:p>
          <a:p>
            <a:endParaRPr lang="en-IE" dirty="0"/>
          </a:p>
          <a:p>
            <a:endParaRPr lang="en-IE" dirty="0"/>
          </a:p>
          <a:p>
            <a:r>
              <a:rPr lang="en-IE" dirty="0"/>
              <a:t>The rush to the Upper Room to tell the other Apostles who initially don’t believe them.</a:t>
            </a:r>
          </a:p>
          <a:p>
            <a:endParaRPr lang="en-IE" dirty="0"/>
          </a:p>
          <a:p>
            <a:endParaRPr lang="en-IE" dirty="0"/>
          </a:p>
          <a:p>
            <a:r>
              <a:rPr lang="en-IE" dirty="0"/>
              <a:t>Then in the coming days Jesus appears to the various groups of Disciples.</a:t>
            </a:r>
          </a:p>
          <a:p>
            <a:endParaRPr lang="en-IE" dirty="0"/>
          </a:p>
          <a:p>
            <a:r>
              <a:rPr lang="en-IE" dirty="0"/>
              <a:t>They recognise and believe!</a:t>
            </a:r>
          </a:p>
        </p:txBody>
      </p:sp>
    </p:spTree>
    <p:extLst>
      <p:ext uri="{BB962C8B-B14F-4D97-AF65-F5344CB8AC3E}">
        <p14:creationId xmlns:p14="http://schemas.microsoft.com/office/powerpoint/2010/main" val="3876533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860C7-5F9B-461B-BFA0-51EAB7491F69}"/>
              </a:ext>
            </a:extLst>
          </p:cNvPr>
          <p:cNvSpPr>
            <a:spLocks noGrp="1"/>
          </p:cNvSpPr>
          <p:nvPr>
            <p:ph type="title"/>
          </p:nvPr>
        </p:nvSpPr>
        <p:spPr/>
        <p:txBody>
          <a:bodyPr/>
          <a:lstStyle/>
          <a:p>
            <a:r>
              <a:rPr lang="en-IE" dirty="0"/>
              <a:t>Resurrection Texts New Testament</a:t>
            </a:r>
          </a:p>
        </p:txBody>
      </p:sp>
      <p:sp>
        <p:nvSpPr>
          <p:cNvPr id="3" name="Content Placeholder 2">
            <a:extLst>
              <a:ext uri="{FF2B5EF4-FFF2-40B4-BE49-F238E27FC236}">
                <a16:creationId xmlns:a16="http://schemas.microsoft.com/office/drawing/2014/main" id="{20256F5D-F2A0-4219-AE97-C0C44C997792}"/>
              </a:ext>
            </a:extLst>
          </p:cNvPr>
          <p:cNvSpPr>
            <a:spLocks noGrp="1"/>
          </p:cNvSpPr>
          <p:nvPr>
            <p:ph idx="1"/>
          </p:nvPr>
        </p:nvSpPr>
        <p:spPr/>
        <p:txBody>
          <a:bodyPr/>
          <a:lstStyle/>
          <a:p>
            <a:r>
              <a:rPr lang="en-IE" dirty="0"/>
              <a:t>4 Evangelists all have Apparition Stories of Risen Jesus.</a:t>
            </a:r>
          </a:p>
          <a:p>
            <a:r>
              <a:rPr lang="en-IE" dirty="0"/>
              <a:t>Common structure in most narratives;</a:t>
            </a:r>
          </a:p>
          <a:p>
            <a:r>
              <a:rPr lang="en-IE" dirty="0"/>
              <a:t>Jesus presents to his Disciples;</a:t>
            </a:r>
          </a:p>
          <a:p>
            <a:r>
              <a:rPr lang="en-IE" dirty="0"/>
              <a:t> Not initially recognised;</a:t>
            </a:r>
          </a:p>
          <a:p>
            <a:r>
              <a:rPr lang="en-IE" dirty="0"/>
              <a:t> Sign is given</a:t>
            </a:r>
          </a:p>
          <a:p>
            <a:r>
              <a:rPr lang="en-IE" dirty="0"/>
              <a:t> Disciples move from doubt to Believing</a:t>
            </a:r>
          </a:p>
          <a:p>
            <a:endParaRPr lang="en-IE" dirty="0"/>
          </a:p>
          <a:p>
            <a:endParaRPr lang="en-IE" dirty="0"/>
          </a:p>
          <a:p>
            <a:endParaRPr lang="en-IE" dirty="0"/>
          </a:p>
        </p:txBody>
      </p:sp>
    </p:spTree>
    <p:extLst>
      <p:ext uri="{BB962C8B-B14F-4D97-AF65-F5344CB8AC3E}">
        <p14:creationId xmlns:p14="http://schemas.microsoft.com/office/powerpoint/2010/main" val="3382909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DF4C2-DF33-448A-BE5F-87AD10F24002}"/>
              </a:ext>
            </a:extLst>
          </p:cNvPr>
          <p:cNvSpPr>
            <a:spLocks noGrp="1"/>
          </p:cNvSpPr>
          <p:nvPr>
            <p:ph type="title"/>
          </p:nvPr>
        </p:nvSpPr>
        <p:spPr/>
        <p:txBody>
          <a:bodyPr/>
          <a:lstStyle/>
          <a:p>
            <a:r>
              <a:rPr lang="en-IE" dirty="0"/>
              <a:t>Jesus appears to Mary</a:t>
            </a:r>
          </a:p>
        </p:txBody>
      </p:sp>
      <p:sp>
        <p:nvSpPr>
          <p:cNvPr id="3" name="Content Placeholder 2">
            <a:extLst>
              <a:ext uri="{FF2B5EF4-FFF2-40B4-BE49-F238E27FC236}">
                <a16:creationId xmlns:a16="http://schemas.microsoft.com/office/drawing/2014/main" id="{1F17B8EF-613C-4D41-AFF2-755C9678098B}"/>
              </a:ext>
            </a:extLst>
          </p:cNvPr>
          <p:cNvSpPr>
            <a:spLocks noGrp="1"/>
          </p:cNvSpPr>
          <p:nvPr>
            <p:ph idx="1"/>
          </p:nvPr>
        </p:nvSpPr>
        <p:spPr/>
        <p:txBody>
          <a:bodyPr/>
          <a:lstStyle/>
          <a:p>
            <a:r>
              <a:rPr lang="en-IE" dirty="0"/>
              <a:t>Now when she had said this, she turned around and saw Jesus standing there, and did not know that it was Jesus. </a:t>
            </a:r>
          </a:p>
          <a:p>
            <a:r>
              <a:rPr lang="en-IE" dirty="0"/>
              <a:t>Jesus said to her, 'Woman, why are you weeping? Whom are you seeking?’ </a:t>
            </a:r>
          </a:p>
          <a:p>
            <a:r>
              <a:rPr lang="en-IE" dirty="0"/>
              <a:t>She, supposing him to be the gardener, said to him, 'Sir, if you have carried him away, tell me where you have laid him, and I will take him away.’ </a:t>
            </a:r>
          </a:p>
          <a:p>
            <a:r>
              <a:rPr lang="en-IE" dirty="0"/>
              <a:t>Jesus said to her, 'Mary!' She turned and said to him, '</a:t>
            </a:r>
            <a:r>
              <a:rPr lang="en-IE" dirty="0" err="1"/>
              <a:t>Rabboni</a:t>
            </a:r>
            <a:r>
              <a:rPr lang="en-IE" dirty="0"/>
              <a:t>!' (which is to say, Teacher) (</a:t>
            </a:r>
            <a:r>
              <a:rPr lang="en-IE" dirty="0">
                <a:hlinkClick r:id="rId2"/>
              </a:rPr>
              <a:t>John 20:14-16</a:t>
            </a:r>
            <a:r>
              <a:rPr lang="en-IE" dirty="0"/>
              <a:t>).</a:t>
            </a:r>
          </a:p>
        </p:txBody>
      </p:sp>
    </p:spTree>
    <p:extLst>
      <p:ext uri="{BB962C8B-B14F-4D97-AF65-F5344CB8AC3E}">
        <p14:creationId xmlns:p14="http://schemas.microsoft.com/office/powerpoint/2010/main" val="850577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2D72A2C9-F3CA-4216-8BAD-FA4C970C3C4E}"/>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54D23D68-CCCE-4458-B783-7C306AB0B055}"/>
              </a:ext>
            </a:extLst>
          </p:cNvPr>
          <p:cNvSpPr>
            <a:spLocks noGrp="1"/>
          </p:cNvSpPr>
          <p:nvPr>
            <p:ph type="title"/>
          </p:nvPr>
        </p:nvSpPr>
        <p:spPr>
          <a:xfrm>
            <a:off x="838200" y="963877"/>
            <a:ext cx="3494362" cy="4930246"/>
          </a:xfrm>
        </p:spPr>
        <p:txBody>
          <a:bodyPr>
            <a:normAutofit/>
          </a:bodyPr>
          <a:lstStyle/>
          <a:p>
            <a:pPr algn="r"/>
            <a:r>
              <a:rPr lang="en-IE" b="1">
                <a:solidFill>
                  <a:schemeClr val="accent1"/>
                </a:solidFill>
              </a:rPr>
              <a:t>Proof of Resurrection?</a:t>
            </a:r>
          </a:p>
        </p:txBody>
      </p:sp>
      <p:sp>
        <p:nvSpPr>
          <p:cNvPr id="3" name="Content Placeholder 2">
            <a:extLst>
              <a:ext uri="{FF2B5EF4-FFF2-40B4-BE49-F238E27FC236}">
                <a16:creationId xmlns:a16="http://schemas.microsoft.com/office/drawing/2014/main" id="{9D75BD1E-9170-4072-B1AB-7320BCDB36C2}"/>
              </a:ext>
            </a:extLst>
          </p:cNvPr>
          <p:cNvSpPr>
            <a:spLocks noGrp="1"/>
          </p:cNvSpPr>
          <p:nvPr>
            <p:ph idx="1"/>
          </p:nvPr>
        </p:nvSpPr>
        <p:spPr>
          <a:xfrm>
            <a:off x="4976031" y="963877"/>
            <a:ext cx="6377769" cy="4930246"/>
          </a:xfrm>
        </p:spPr>
        <p:txBody>
          <a:bodyPr anchor="ctr">
            <a:normAutofit/>
          </a:bodyPr>
          <a:lstStyle/>
          <a:p>
            <a:r>
              <a:rPr lang="en-IE" sz="2200"/>
              <a:t>They either saw Jesus Christ alive-and-well after His death or they did not.</a:t>
            </a:r>
          </a:p>
          <a:p>
            <a:r>
              <a:rPr lang="en-IE" sz="2200"/>
              <a:t> If it was all just a lie, why would so many perpetuate it given their circumstances? Why would they all knowingly cling to such an unprofitable lie in the face of persecution, imprisonment, torture, and death?</a:t>
            </a:r>
          </a:p>
          <a:p>
            <a:r>
              <a:rPr lang="en-IE" sz="2200"/>
              <a:t>The Apostles underwent an undeniable change following the alleged post-resurrection appearances of Christ.  They took to the streets, boldly proclaiming the resurrection despite intensifying persecution. Why the dramatic change? It certainly was not financial gain. The Apostles gave up everything they had to preach the resurrection, including their lives.</a:t>
            </a:r>
          </a:p>
        </p:txBody>
      </p:sp>
    </p:spTree>
    <p:extLst>
      <p:ext uri="{BB962C8B-B14F-4D97-AF65-F5344CB8AC3E}">
        <p14:creationId xmlns:p14="http://schemas.microsoft.com/office/powerpoint/2010/main" val="1630501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AE22A-CB2B-4302-9D0F-78C2D656B421}"/>
              </a:ext>
            </a:extLst>
          </p:cNvPr>
          <p:cNvSpPr>
            <a:spLocks noGrp="1"/>
          </p:cNvSpPr>
          <p:nvPr>
            <p:ph type="title"/>
          </p:nvPr>
        </p:nvSpPr>
        <p:spPr/>
        <p:txBody>
          <a:bodyPr/>
          <a:lstStyle/>
          <a:p>
            <a:r>
              <a:rPr lang="en-IE" dirty="0"/>
              <a:t>Beginning of Christian Community</a:t>
            </a:r>
          </a:p>
        </p:txBody>
      </p:sp>
      <p:sp>
        <p:nvSpPr>
          <p:cNvPr id="3" name="Content Placeholder 2">
            <a:extLst>
              <a:ext uri="{FF2B5EF4-FFF2-40B4-BE49-F238E27FC236}">
                <a16:creationId xmlns:a16="http://schemas.microsoft.com/office/drawing/2014/main" id="{E821022E-F09F-406E-A778-B76A2396CED3}"/>
              </a:ext>
            </a:extLst>
          </p:cNvPr>
          <p:cNvSpPr>
            <a:spLocks noGrp="1"/>
          </p:cNvSpPr>
          <p:nvPr>
            <p:ph idx="1"/>
          </p:nvPr>
        </p:nvSpPr>
        <p:spPr/>
        <p:txBody>
          <a:bodyPr/>
          <a:lstStyle/>
          <a:p>
            <a:r>
              <a:rPr lang="en-IE" sz="4000" dirty="0"/>
              <a:t>Resurrection changes everything for Disciples</a:t>
            </a:r>
          </a:p>
          <a:p>
            <a:r>
              <a:rPr lang="en-IE" sz="4000" dirty="0"/>
              <a:t>They now fully believe that Jesus was the Messiah.</a:t>
            </a:r>
          </a:p>
          <a:p>
            <a:r>
              <a:rPr lang="en-IE" sz="4000" dirty="0"/>
              <a:t>They commit their lives to spreading the Good News</a:t>
            </a:r>
          </a:p>
          <a:p>
            <a:endParaRPr lang="en-IE" dirty="0"/>
          </a:p>
        </p:txBody>
      </p:sp>
    </p:spTree>
    <p:extLst>
      <p:ext uri="{BB962C8B-B14F-4D97-AF65-F5344CB8AC3E}">
        <p14:creationId xmlns:p14="http://schemas.microsoft.com/office/powerpoint/2010/main" val="233456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07B3BF-5B4A-490C-8D1B-17499BD84421}"/>
              </a:ext>
            </a:extLst>
          </p:cNvPr>
          <p:cNvSpPr>
            <a:spLocks noGrp="1"/>
          </p:cNvSpPr>
          <p:nvPr>
            <p:ph idx="1"/>
          </p:nvPr>
        </p:nvSpPr>
        <p:spPr>
          <a:xfrm>
            <a:off x="838200" y="348343"/>
            <a:ext cx="10515600" cy="5828620"/>
          </a:xfrm>
        </p:spPr>
        <p:txBody>
          <a:bodyPr>
            <a:normAutofit fontScale="62500" lnSpcReduction="20000"/>
          </a:bodyPr>
          <a:lstStyle/>
          <a:p>
            <a:r>
              <a:rPr lang="en-IE" sz="4500" b="1" dirty="0"/>
              <a:t>In Summary</a:t>
            </a:r>
            <a:br>
              <a:rPr lang="en-IE" sz="4500" dirty="0"/>
            </a:br>
            <a:br>
              <a:rPr lang="en-IE" sz="4500" dirty="0"/>
            </a:br>
            <a:r>
              <a:rPr lang="en-IE" sz="4500" dirty="0"/>
              <a:t>The lines of evidence for believing in Resurrection?</a:t>
            </a:r>
          </a:p>
          <a:p>
            <a:r>
              <a:rPr lang="en-IE" sz="4500" dirty="0"/>
              <a:t> The demonstrable </a:t>
            </a:r>
            <a:r>
              <a:rPr lang="en-IE" sz="4500" b="1" dirty="0"/>
              <a:t>sincerity of the eyewitnesses </a:t>
            </a:r>
            <a:r>
              <a:rPr lang="en-IE" sz="4500" dirty="0"/>
              <a:t>and the compelling, inexplicable change in their lives-to the point of death!</a:t>
            </a:r>
          </a:p>
          <a:p>
            <a:endParaRPr lang="en-IE" sz="4500" dirty="0"/>
          </a:p>
          <a:p>
            <a:r>
              <a:rPr lang="en-IE" sz="4500" dirty="0"/>
              <a:t>The conversion and demonstrable sincerity of key antagonists- and </a:t>
            </a:r>
            <a:r>
              <a:rPr lang="en-IE" sz="4500" b="1" dirty="0"/>
              <a:t>sceptics-turned-martyrs</a:t>
            </a:r>
            <a:r>
              <a:rPr lang="en-IE" sz="4500" dirty="0"/>
              <a:t>- St Paul </a:t>
            </a:r>
          </a:p>
          <a:p>
            <a:endParaRPr lang="en-IE" sz="4500" dirty="0"/>
          </a:p>
          <a:p>
            <a:r>
              <a:rPr lang="en-IE" sz="4500" dirty="0"/>
              <a:t>The fact of the </a:t>
            </a:r>
            <a:r>
              <a:rPr lang="en-IE" sz="4500" b="1" dirty="0"/>
              <a:t>empty tomb</a:t>
            </a:r>
            <a:r>
              <a:rPr lang="en-IE" sz="4500" dirty="0"/>
              <a:t>, enemy attestation to the empty tomb, </a:t>
            </a:r>
          </a:p>
          <a:p>
            <a:r>
              <a:rPr lang="en-IE" sz="4500" dirty="0"/>
              <a:t>The testimony of the</a:t>
            </a:r>
            <a:r>
              <a:rPr lang="en-IE" sz="4500" b="1" dirty="0"/>
              <a:t> women </a:t>
            </a:r>
            <a:r>
              <a:rPr lang="en-IE" sz="4500" dirty="0"/>
              <a:t>and the significance of such testimony given the historical context;</a:t>
            </a:r>
          </a:p>
          <a:p>
            <a:endParaRPr lang="en-IE" sz="4500" dirty="0"/>
          </a:p>
          <a:p>
            <a:r>
              <a:rPr lang="en-IE" sz="4500" dirty="0"/>
              <a:t> All of these strongly attest to the historicity of the resurrection. </a:t>
            </a:r>
          </a:p>
          <a:p>
            <a:pPr marL="0" indent="0">
              <a:buNone/>
            </a:pPr>
            <a:r>
              <a:rPr lang="en-IE" sz="4500" dirty="0"/>
              <a:t>    But ultimately rests on the Faith of each believer!</a:t>
            </a:r>
            <a:endParaRPr lang="en-IE" dirty="0"/>
          </a:p>
        </p:txBody>
      </p:sp>
    </p:spTree>
    <p:extLst>
      <p:ext uri="{BB962C8B-B14F-4D97-AF65-F5344CB8AC3E}">
        <p14:creationId xmlns:p14="http://schemas.microsoft.com/office/powerpoint/2010/main" val="4136109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6B991-34DE-4CA3-B244-94C71E63760D}"/>
              </a:ext>
            </a:extLst>
          </p:cNvPr>
          <p:cNvSpPr>
            <a:spLocks noGrp="1"/>
          </p:cNvSpPr>
          <p:nvPr>
            <p:ph type="title"/>
          </p:nvPr>
        </p:nvSpPr>
        <p:spPr/>
        <p:txBody>
          <a:bodyPr/>
          <a:lstStyle/>
          <a:p>
            <a:r>
              <a:rPr lang="en-IE" dirty="0"/>
              <a:t>Jesus’ Life Death and Resurrection</a:t>
            </a:r>
          </a:p>
        </p:txBody>
      </p:sp>
      <p:sp>
        <p:nvSpPr>
          <p:cNvPr id="3" name="Content Placeholder 2">
            <a:extLst>
              <a:ext uri="{FF2B5EF4-FFF2-40B4-BE49-F238E27FC236}">
                <a16:creationId xmlns:a16="http://schemas.microsoft.com/office/drawing/2014/main" id="{B2C2F252-CB8E-4B87-A249-44C6294F9233}"/>
              </a:ext>
            </a:extLst>
          </p:cNvPr>
          <p:cNvSpPr>
            <a:spLocks noGrp="1"/>
          </p:cNvSpPr>
          <p:nvPr>
            <p:ph idx="1"/>
          </p:nvPr>
        </p:nvSpPr>
        <p:spPr/>
        <p:txBody>
          <a:bodyPr/>
          <a:lstStyle/>
          <a:p>
            <a:r>
              <a:rPr lang="en-IE" dirty="0"/>
              <a:t>Christians accept that Jesus Christ is the Messiah, the Son of God.</a:t>
            </a:r>
          </a:p>
          <a:p>
            <a:r>
              <a:rPr lang="en-IE" dirty="0"/>
              <a:t>That he preached the Kingdom of God in word and deed.</a:t>
            </a:r>
          </a:p>
          <a:p>
            <a:r>
              <a:rPr lang="en-IE" dirty="0"/>
              <a:t>That he preformed miracles.</a:t>
            </a:r>
          </a:p>
          <a:p>
            <a:r>
              <a:rPr lang="en-IE" dirty="0"/>
              <a:t>That he was crucified, died and rose again.</a:t>
            </a:r>
          </a:p>
          <a:p>
            <a:r>
              <a:rPr lang="en-IE" dirty="0"/>
              <a:t>That everything that he said about Life and God the Father was true.</a:t>
            </a:r>
          </a:p>
          <a:p>
            <a:endParaRPr lang="en-IE" dirty="0"/>
          </a:p>
          <a:p>
            <a:r>
              <a:rPr lang="en-IE" dirty="0"/>
              <a:t>Easter is a celebration of that life, death and resurrection.</a:t>
            </a:r>
          </a:p>
          <a:p>
            <a:r>
              <a:rPr lang="en-IE" dirty="0"/>
              <a:t>Lent is a preparation for Easter.</a:t>
            </a:r>
          </a:p>
        </p:txBody>
      </p:sp>
    </p:spTree>
    <p:extLst>
      <p:ext uri="{BB962C8B-B14F-4D97-AF65-F5344CB8AC3E}">
        <p14:creationId xmlns:p14="http://schemas.microsoft.com/office/powerpoint/2010/main" val="31714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9384B-24EE-4BF7-88DA-006B2A00D23C}"/>
              </a:ext>
            </a:extLst>
          </p:cNvPr>
          <p:cNvSpPr>
            <a:spLocks noGrp="1"/>
          </p:cNvSpPr>
          <p:nvPr>
            <p:ph type="title"/>
          </p:nvPr>
        </p:nvSpPr>
        <p:spPr/>
        <p:txBody>
          <a:bodyPr/>
          <a:lstStyle/>
          <a:p>
            <a:r>
              <a:rPr lang="en-IE" dirty="0"/>
              <a:t>Lent comes form old English- Spring</a:t>
            </a:r>
          </a:p>
        </p:txBody>
      </p:sp>
      <p:sp>
        <p:nvSpPr>
          <p:cNvPr id="3" name="Content Placeholder 2">
            <a:extLst>
              <a:ext uri="{FF2B5EF4-FFF2-40B4-BE49-F238E27FC236}">
                <a16:creationId xmlns:a16="http://schemas.microsoft.com/office/drawing/2014/main" id="{6BA02CE9-B968-4361-B2B4-7E29E7D0A815}"/>
              </a:ext>
            </a:extLst>
          </p:cNvPr>
          <p:cNvSpPr>
            <a:spLocks noGrp="1"/>
          </p:cNvSpPr>
          <p:nvPr>
            <p:ph idx="1"/>
          </p:nvPr>
        </p:nvSpPr>
        <p:spPr/>
        <p:txBody>
          <a:bodyPr/>
          <a:lstStyle/>
          <a:p>
            <a:r>
              <a:rPr lang="en-IE" b="1" dirty="0"/>
              <a:t>Lent</a:t>
            </a:r>
            <a:r>
              <a:rPr lang="en-IE" dirty="0"/>
              <a:t>, in the Christian </a:t>
            </a:r>
            <a:r>
              <a:rPr lang="en-IE" u="sng" dirty="0">
                <a:hlinkClick r:id="rId2"/>
              </a:rPr>
              <a:t>church</a:t>
            </a:r>
            <a:r>
              <a:rPr lang="en-IE" dirty="0"/>
              <a:t>, a period of penitential preparation for </a:t>
            </a:r>
            <a:r>
              <a:rPr lang="en-IE" u="sng" dirty="0">
                <a:hlinkClick r:id="rId3"/>
              </a:rPr>
              <a:t>Easter</a:t>
            </a:r>
            <a:r>
              <a:rPr lang="en-IE" dirty="0"/>
              <a:t>. </a:t>
            </a:r>
          </a:p>
          <a:p>
            <a:r>
              <a:rPr lang="en-IE" dirty="0"/>
              <a:t>In Western churches it begins on </a:t>
            </a:r>
            <a:r>
              <a:rPr lang="en-IE" u="sng" dirty="0">
                <a:hlinkClick r:id="rId4"/>
              </a:rPr>
              <a:t>Ash Wednesday</a:t>
            </a:r>
            <a:r>
              <a:rPr lang="en-IE" dirty="0"/>
              <a:t>, six and a half weeks before Easter, and provides for a 40-day </a:t>
            </a:r>
            <a:r>
              <a:rPr lang="en-IE" u="sng" dirty="0">
                <a:hlinkClick r:id="rId5"/>
              </a:rPr>
              <a:t>fast</a:t>
            </a:r>
            <a:r>
              <a:rPr lang="en-IE" dirty="0"/>
              <a:t> (Sundays are excluded), in imitation of </a:t>
            </a:r>
            <a:r>
              <a:rPr lang="en-IE" u="sng" dirty="0">
                <a:hlinkClick r:id="rId6"/>
              </a:rPr>
              <a:t>Jesus Christ</a:t>
            </a:r>
            <a:r>
              <a:rPr lang="en-IE" dirty="0"/>
              <a:t>’s </a:t>
            </a:r>
            <a:r>
              <a:rPr lang="en-IE" u="sng" dirty="0">
                <a:hlinkClick r:id="rId5"/>
              </a:rPr>
              <a:t>fasting</a:t>
            </a:r>
            <a:r>
              <a:rPr lang="en-IE" dirty="0"/>
              <a:t> in the wilderness before he began his public ministry. </a:t>
            </a:r>
          </a:p>
        </p:txBody>
      </p:sp>
    </p:spTree>
    <p:extLst>
      <p:ext uri="{BB962C8B-B14F-4D97-AF65-F5344CB8AC3E}">
        <p14:creationId xmlns:p14="http://schemas.microsoft.com/office/powerpoint/2010/main" val="1418258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1122B-EE51-443E-99EB-76933335C664}"/>
              </a:ext>
            </a:extLst>
          </p:cNvPr>
          <p:cNvSpPr>
            <a:spLocks noGrp="1"/>
          </p:cNvSpPr>
          <p:nvPr>
            <p:ph type="title"/>
          </p:nvPr>
        </p:nvSpPr>
        <p:spPr>
          <a:xfrm>
            <a:off x="838200" y="249011"/>
            <a:ext cx="10515600" cy="1325563"/>
          </a:xfrm>
        </p:spPr>
        <p:txBody>
          <a:bodyPr/>
          <a:lstStyle/>
          <a:p>
            <a:r>
              <a:rPr lang="en-IE" dirty="0"/>
              <a:t>In Summary!</a:t>
            </a:r>
          </a:p>
        </p:txBody>
      </p:sp>
      <p:sp>
        <p:nvSpPr>
          <p:cNvPr id="3" name="Content Placeholder 2">
            <a:extLst>
              <a:ext uri="{FF2B5EF4-FFF2-40B4-BE49-F238E27FC236}">
                <a16:creationId xmlns:a16="http://schemas.microsoft.com/office/drawing/2014/main" id="{9C8553BC-B5CC-43B9-8463-135021CDA4B1}"/>
              </a:ext>
            </a:extLst>
          </p:cNvPr>
          <p:cNvSpPr>
            <a:spLocks noGrp="1"/>
          </p:cNvSpPr>
          <p:nvPr>
            <p:ph idx="1"/>
          </p:nvPr>
        </p:nvSpPr>
        <p:spPr/>
        <p:txBody>
          <a:bodyPr/>
          <a:lstStyle/>
          <a:p>
            <a:r>
              <a:rPr lang="en-IE" dirty="0"/>
              <a:t>For Christians Lent is a preparation for the most important time of the liturgical year- Easter.</a:t>
            </a:r>
          </a:p>
          <a:p>
            <a:r>
              <a:rPr lang="en-IE" dirty="0"/>
              <a:t>It is 40 days of Prayer</a:t>
            </a:r>
          </a:p>
          <a:p>
            <a:r>
              <a:rPr lang="en-IE" dirty="0"/>
              <a:t>Fasting</a:t>
            </a:r>
          </a:p>
          <a:p>
            <a:r>
              <a:rPr lang="en-IE" dirty="0"/>
              <a:t>Helping others</a:t>
            </a:r>
          </a:p>
          <a:p>
            <a:endParaRPr lang="en-IE" dirty="0"/>
          </a:p>
          <a:p>
            <a:r>
              <a:rPr lang="en-IE" dirty="0"/>
              <a:t>It is a special time when we call to mind God’s gift of his Son to the world!</a:t>
            </a:r>
          </a:p>
        </p:txBody>
      </p:sp>
    </p:spTree>
    <p:extLst>
      <p:ext uri="{BB962C8B-B14F-4D97-AF65-F5344CB8AC3E}">
        <p14:creationId xmlns:p14="http://schemas.microsoft.com/office/powerpoint/2010/main" val="1066949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DB160-B877-4E86-9521-784965797CC4}"/>
              </a:ext>
            </a:extLst>
          </p:cNvPr>
          <p:cNvSpPr>
            <a:spLocks noGrp="1"/>
          </p:cNvSpPr>
          <p:nvPr>
            <p:ph type="title"/>
          </p:nvPr>
        </p:nvSpPr>
        <p:spPr/>
        <p:txBody>
          <a:bodyPr/>
          <a:lstStyle/>
          <a:p>
            <a:r>
              <a:rPr lang="en-IE" dirty="0"/>
              <a:t>In Summary! For Christians Lent is……….</a:t>
            </a:r>
          </a:p>
        </p:txBody>
      </p:sp>
      <p:sp>
        <p:nvSpPr>
          <p:cNvPr id="3" name="Content Placeholder 2">
            <a:extLst>
              <a:ext uri="{FF2B5EF4-FFF2-40B4-BE49-F238E27FC236}">
                <a16:creationId xmlns:a16="http://schemas.microsoft.com/office/drawing/2014/main" id="{6896FD9B-E1C8-48EB-8E3A-5483589DAEAC}"/>
              </a:ext>
            </a:extLst>
          </p:cNvPr>
          <p:cNvSpPr>
            <a:spLocks noGrp="1"/>
          </p:cNvSpPr>
          <p:nvPr>
            <p:ph idx="1"/>
          </p:nvPr>
        </p:nvSpPr>
        <p:spPr/>
        <p:txBody>
          <a:bodyPr/>
          <a:lstStyle/>
          <a:p>
            <a:r>
              <a:rPr lang="en-IE" dirty="0"/>
              <a:t>Lent is a time of personal renewal through </a:t>
            </a:r>
          </a:p>
          <a:p>
            <a:pPr marL="0" indent="0">
              <a:buNone/>
            </a:pPr>
            <a:r>
              <a:rPr lang="en-IE" sz="1600"/>
              <a:t>                      </a:t>
            </a:r>
            <a:r>
              <a:rPr lang="en-IE"/>
              <a:t>Prayer </a:t>
            </a:r>
            <a:r>
              <a:rPr lang="en-IE" dirty="0"/>
              <a:t>Fasting </a:t>
            </a:r>
            <a:r>
              <a:rPr lang="en-IE"/>
              <a:t>Helping others</a:t>
            </a:r>
            <a:endParaRPr lang="en-IE" dirty="0"/>
          </a:p>
          <a:p>
            <a:endParaRPr lang="en-IE" sz="1600" dirty="0"/>
          </a:p>
          <a:p>
            <a:r>
              <a:rPr lang="en-IE" dirty="0"/>
              <a:t>A time of personal reflection on one’s life, direction, priorities</a:t>
            </a:r>
          </a:p>
          <a:p>
            <a:endParaRPr lang="en-IE" dirty="0"/>
          </a:p>
          <a:p>
            <a:r>
              <a:rPr lang="en-IE" dirty="0"/>
              <a:t>A time of re-commitment to Christ and Christian vision.</a:t>
            </a:r>
          </a:p>
          <a:p>
            <a:endParaRPr lang="en-IE" dirty="0"/>
          </a:p>
          <a:p>
            <a:r>
              <a:rPr lang="en-IE" dirty="0"/>
              <a:t>A time of preparation for the celebration of Easter </a:t>
            </a:r>
          </a:p>
        </p:txBody>
      </p:sp>
    </p:spTree>
    <p:extLst>
      <p:ext uri="{BB962C8B-B14F-4D97-AF65-F5344CB8AC3E}">
        <p14:creationId xmlns:p14="http://schemas.microsoft.com/office/powerpoint/2010/main" val="337792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CF62D2A7-8207-488C-9F46-316BA81A16C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Content Placeholder 4" descr="A picture containing nature, indoor&#10;&#10;Description generated with very high confidence">
            <a:extLst>
              <a:ext uri="{FF2B5EF4-FFF2-40B4-BE49-F238E27FC236}">
                <a16:creationId xmlns:a16="http://schemas.microsoft.com/office/drawing/2014/main" id="{048306E4-AFF7-4815-830D-3BE60D046A6A}"/>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769" r="27149" b="-1"/>
          <a:stretch/>
        </p:blipFill>
        <p:spPr>
          <a:xfrm>
            <a:off x="6750141" y="-2"/>
            <a:ext cx="5441859" cy="5654940"/>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p:spPr>
      </p:pic>
      <p:sp>
        <p:nvSpPr>
          <p:cNvPr id="6" name="TextBox 5">
            <a:extLst>
              <a:ext uri="{FF2B5EF4-FFF2-40B4-BE49-F238E27FC236}">
                <a16:creationId xmlns:a16="http://schemas.microsoft.com/office/drawing/2014/main" id="{E00A5D9B-F48C-4958-B7E6-2B0A15392D91}"/>
              </a:ext>
            </a:extLst>
          </p:cNvPr>
          <p:cNvSpPr txBox="1"/>
          <p:nvPr/>
        </p:nvSpPr>
        <p:spPr>
          <a:xfrm>
            <a:off x="762000" y="2279018"/>
            <a:ext cx="5314543" cy="3375920"/>
          </a:xfrm>
          <a:prstGeom prst="rect">
            <a:avLst/>
          </a:prstGeom>
        </p:spPr>
        <p:txBody>
          <a:bodyPr vert="horz" lIns="91440" tIns="45720" rIns="91440" bIns="45720" rtlCol="0" anchor="t">
            <a:normAutofit/>
          </a:bodyPr>
          <a:lstStyle/>
          <a:p>
            <a:pPr indent="-228600">
              <a:lnSpc>
                <a:spcPct val="90000"/>
              </a:lnSpc>
              <a:spcAft>
                <a:spcPts val="600"/>
              </a:spcAft>
              <a:buFont typeface="Arial" panose="020B0604020202020204" pitchFamily="34" charset="0"/>
              <a:buChar char="•"/>
            </a:pPr>
            <a:endParaRPr lang="en-US" dirty="0"/>
          </a:p>
          <a:p>
            <a:pPr indent="-228600">
              <a:lnSpc>
                <a:spcPct val="90000"/>
              </a:lnSpc>
              <a:spcAft>
                <a:spcPts val="600"/>
              </a:spcAft>
              <a:buFont typeface="Arial" panose="020B0604020202020204" pitchFamily="34" charset="0"/>
              <a:buChar char="•"/>
            </a:pPr>
            <a:endParaRPr lang="en-US" dirty="0"/>
          </a:p>
          <a:p>
            <a:pPr indent="-228600">
              <a:lnSpc>
                <a:spcPct val="90000"/>
              </a:lnSpc>
              <a:spcAft>
                <a:spcPts val="600"/>
              </a:spcAft>
              <a:buFont typeface="Arial" panose="020B0604020202020204" pitchFamily="34" charset="0"/>
              <a:buChar char="•"/>
            </a:pPr>
            <a:endParaRPr lang="en-US" dirty="0"/>
          </a:p>
          <a:p>
            <a:pPr indent="-228600">
              <a:lnSpc>
                <a:spcPct val="90000"/>
              </a:lnSpc>
              <a:spcAft>
                <a:spcPts val="600"/>
              </a:spcAft>
              <a:buFont typeface="Arial" panose="020B0604020202020204" pitchFamily="34" charset="0"/>
              <a:buChar char="•"/>
            </a:pPr>
            <a:r>
              <a:rPr lang="en-US" sz="6000" dirty="0"/>
              <a:t>Christ is Risen!</a:t>
            </a:r>
          </a:p>
          <a:p>
            <a:pPr indent="-228600">
              <a:lnSpc>
                <a:spcPct val="90000"/>
              </a:lnSpc>
              <a:spcAft>
                <a:spcPts val="600"/>
              </a:spcAft>
              <a:buFont typeface="Arial" panose="020B0604020202020204" pitchFamily="34" charset="0"/>
              <a:buChar char="•"/>
            </a:pPr>
            <a:r>
              <a:rPr lang="en-US" sz="6000" dirty="0"/>
              <a:t>Alleluia</a:t>
            </a:r>
            <a:r>
              <a:rPr lang="en-US" dirty="0"/>
              <a:t>!</a:t>
            </a:r>
          </a:p>
        </p:txBody>
      </p:sp>
    </p:spTree>
    <p:extLst>
      <p:ext uri="{BB962C8B-B14F-4D97-AF65-F5344CB8AC3E}">
        <p14:creationId xmlns:p14="http://schemas.microsoft.com/office/powerpoint/2010/main" val="142099496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BE7FA3-5CDD-49AE-835F-4D523627264A}"/>
              </a:ext>
            </a:extLst>
          </p:cNvPr>
          <p:cNvSpPr>
            <a:spLocks noGrp="1"/>
          </p:cNvSpPr>
          <p:nvPr>
            <p:ph idx="1"/>
          </p:nvPr>
        </p:nvSpPr>
        <p:spPr>
          <a:xfrm>
            <a:off x="838200" y="203200"/>
            <a:ext cx="10515600" cy="5973763"/>
          </a:xfrm>
        </p:spPr>
        <p:txBody>
          <a:bodyPr>
            <a:noAutofit/>
          </a:bodyPr>
          <a:lstStyle/>
          <a:p>
            <a:pPr marL="0" indent="0">
              <a:buNone/>
            </a:pPr>
            <a:r>
              <a:rPr lang="en-IE" sz="3200" dirty="0"/>
              <a:t>A period of preparation and fasting likely has been observed before the Easter </a:t>
            </a:r>
            <a:r>
              <a:rPr lang="en-IE" sz="3200" u="sng" dirty="0">
                <a:hlinkClick r:id="rId2"/>
              </a:rPr>
              <a:t>festival</a:t>
            </a:r>
            <a:r>
              <a:rPr lang="en-IE" sz="3200" dirty="0"/>
              <a:t> since apostolic times, though the practice was not formalized until the </a:t>
            </a:r>
            <a:r>
              <a:rPr lang="en-IE" sz="3200" u="sng" dirty="0">
                <a:hlinkClick r:id="rId3"/>
              </a:rPr>
              <a:t>First Council of Nicaea</a:t>
            </a:r>
            <a:r>
              <a:rPr lang="en-IE" sz="3200" dirty="0"/>
              <a:t> in </a:t>
            </a:r>
            <a:r>
              <a:rPr lang="en-IE" sz="3200" b="1" dirty="0"/>
              <a:t>325 </a:t>
            </a:r>
            <a:r>
              <a:rPr lang="en-IE" sz="3200" b="1" cap="all" dirty="0"/>
              <a:t>CE</a:t>
            </a:r>
            <a:r>
              <a:rPr lang="en-IE" sz="3200" dirty="0"/>
              <a:t>.</a:t>
            </a:r>
          </a:p>
          <a:p>
            <a:r>
              <a:rPr lang="en-IE" sz="3200" dirty="0"/>
              <a:t> It was a time of preparation of candidates for </a:t>
            </a:r>
            <a:r>
              <a:rPr lang="en-IE" sz="3200" u="sng" dirty="0">
                <a:hlinkClick r:id="rId4"/>
              </a:rPr>
              <a:t>baptism</a:t>
            </a:r>
            <a:r>
              <a:rPr lang="en-IE" sz="3200" dirty="0"/>
              <a:t> and a time of penance for sinners. In the early centuries fasting rules were strict, as they still are in Eastern churches.</a:t>
            </a:r>
          </a:p>
          <a:p>
            <a:r>
              <a:rPr lang="en-IE" sz="3200" dirty="0"/>
              <a:t>In the </a:t>
            </a:r>
            <a:r>
              <a:rPr lang="en-IE" sz="3200" u="sng" dirty="0">
                <a:hlinkClick r:id="rId5"/>
              </a:rPr>
              <a:t>Anglican</a:t>
            </a:r>
            <a:r>
              <a:rPr lang="en-IE" sz="3200" dirty="0"/>
              <a:t> churches </a:t>
            </a:r>
            <a:r>
              <a:rPr lang="en-IE" sz="3200" i="1" u="sng" dirty="0">
                <a:hlinkClick r:id="rId6"/>
              </a:rPr>
              <a:t>The Book of Common Prayer</a:t>
            </a:r>
            <a:r>
              <a:rPr lang="en-IE" sz="3200" dirty="0"/>
              <a:t> prescribes that Lent be observed with fasting. In </a:t>
            </a:r>
            <a:r>
              <a:rPr lang="en-IE" sz="3200" u="sng" dirty="0">
                <a:hlinkClick r:id="rId7"/>
              </a:rPr>
              <a:t>Lutheran</a:t>
            </a:r>
            <a:r>
              <a:rPr lang="en-IE" sz="3200" dirty="0"/>
              <a:t> and many other Protestant churches Lent is observed with various services and practices, though Lent is not formally observed in many </a:t>
            </a:r>
            <a:r>
              <a:rPr lang="en-IE" sz="3200" u="sng" dirty="0">
                <a:hlinkClick r:id="rId8"/>
              </a:rPr>
              <a:t>Evangelical</a:t>
            </a:r>
            <a:r>
              <a:rPr lang="en-IE" sz="3200" dirty="0"/>
              <a:t> or nondenominational churches.</a:t>
            </a:r>
          </a:p>
        </p:txBody>
      </p:sp>
    </p:spTree>
    <p:extLst>
      <p:ext uri="{BB962C8B-B14F-4D97-AF65-F5344CB8AC3E}">
        <p14:creationId xmlns:p14="http://schemas.microsoft.com/office/powerpoint/2010/main" val="2509783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41DCB-D0A8-439C-A18B-CC5ADBC0C31C}"/>
              </a:ext>
            </a:extLst>
          </p:cNvPr>
          <p:cNvSpPr>
            <a:spLocks noGrp="1"/>
          </p:cNvSpPr>
          <p:nvPr>
            <p:ph type="title"/>
          </p:nvPr>
        </p:nvSpPr>
        <p:spPr>
          <a:xfrm>
            <a:off x="838200" y="307068"/>
            <a:ext cx="10515600" cy="1325563"/>
          </a:xfrm>
        </p:spPr>
        <p:txBody>
          <a:bodyPr/>
          <a:lstStyle/>
          <a:p>
            <a:r>
              <a:rPr lang="en-IE" dirty="0"/>
              <a:t>Lent as preparation for Easter</a:t>
            </a:r>
          </a:p>
        </p:txBody>
      </p:sp>
      <p:pic>
        <p:nvPicPr>
          <p:cNvPr id="9" name="Content Placeholder 8" descr="A close up of a sign&#10;&#10;Description generated with very high confidence">
            <a:extLst>
              <a:ext uri="{FF2B5EF4-FFF2-40B4-BE49-F238E27FC236}">
                <a16:creationId xmlns:a16="http://schemas.microsoft.com/office/drawing/2014/main" id="{E355C014-54CF-4B32-AB20-71629025EDA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63515" y="1690689"/>
            <a:ext cx="4904047" cy="4802186"/>
          </a:xfrm>
        </p:spPr>
      </p:pic>
      <p:sp>
        <p:nvSpPr>
          <p:cNvPr id="3" name="TextBox 2">
            <a:extLst>
              <a:ext uri="{FF2B5EF4-FFF2-40B4-BE49-F238E27FC236}">
                <a16:creationId xmlns:a16="http://schemas.microsoft.com/office/drawing/2014/main" id="{88535864-222C-485B-814D-73980C50D3C2}"/>
              </a:ext>
            </a:extLst>
          </p:cNvPr>
          <p:cNvSpPr txBox="1"/>
          <p:nvPr/>
        </p:nvSpPr>
        <p:spPr>
          <a:xfrm>
            <a:off x="8439462" y="1690688"/>
            <a:ext cx="2683240" cy="4862870"/>
          </a:xfrm>
          <a:prstGeom prst="rect">
            <a:avLst/>
          </a:prstGeom>
          <a:noFill/>
        </p:spPr>
        <p:txBody>
          <a:bodyPr wrap="square" rtlCol="0">
            <a:spAutoFit/>
          </a:bodyPr>
          <a:lstStyle/>
          <a:p>
            <a:r>
              <a:rPr lang="en-IE" sz="3200" dirty="0"/>
              <a:t>Why 40 days?</a:t>
            </a:r>
          </a:p>
          <a:p>
            <a:endParaRPr lang="en-IE" sz="3200" dirty="0"/>
          </a:p>
          <a:p>
            <a:endParaRPr lang="en-IE" sz="3200" dirty="0"/>
          </a:p>
          <a:p>
            <a:endParaRPr lang="en-IE" sz="3200" dirty="0"/>
          </a:p>
          <a:p>
            <a:r>
              <a:rPr lang="en-IE" sz="3200" dirty="0"/>
              <a:t>40 has huge significance for the Jewish people.</a:t>
            </a:r>
          </a:p>
          <a:p>
            <a:endParaRPr lang="en-IE" dirty="0"/>
          </a:p>
          <a:p>
            <a:endParaRPr lang="en-IE" dirty="0"/>
          </a:p>
          <a:p>
            <a:endParaRPr lang="en-IE" dirty="0"/>
          </a:p>
        </p:txBody>
      </p:sp>
    </p:spTree>
    <p:extLst>
      <p:ext uri="{BB962C8B-B14F-4D97-AF65-F5344CB8AC3E}">
        <p14:creationId xmlns:p14="http://schemas.microsoft.com/office/powerpoint/2010/main" val="3002261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0CC22-9A49-434C-95B5-BDBFF307FC8D}"/>
              </a:ext>
            </a:extLst>
          </p:cNvPr>
          <p:cNvSpPr>
            <a:spLocks noGrp="1"/>
          </p:cNvSpPr>
          <p:nvPr>
            <p:ph type="title"/>
          </p:nvPr>
        </p:nvSpPr>
        <p:spPr/>
        <p:txBody>
          <a:bodyPr/>
          <a:lstStyle/>
          <a:p>
            <a:r>
              <a:rPr lang="en-IE" dirty="0"/>
              <a:t>Why 40?</a:t>
            </a:r>
          </a:p>
        </p:txBody>
      </p:sp>
      <p:sp>
        <p:nvSpPr>
          <p:cNvPr id="3" name="Content Placeholder 2">
            <a:extLst>
              <a:ext uri="{FF2B5EF4-FFF2-40B4-BE49-F238E27FC236}">
                <a16:creationId xmlns:a16="http://schemas.microsoft.com/office/drawing/2014/main" id="{5227619B-80C4-46A0-A568-88E39F6D25C2}"/>
              </a:ext>
            </a:extLst>
          </p:cNvPr>
          <p:cNvSpPr>
            <a:spLocks noGrp="1"/>
          </p:cNvSpPr>
          <p:nvPr>
            <p:ph idx="1"/>
          </p:nvPr>
        </p:nvSpPr>
        <p:spPr/>
        <p:txBody>
          <a:bodyPr/>
          <a:lstStyle/>
          <a:p>
            <a:r>
              <a:rPr lang="en-IE" dirty="0"/>
              <a:t>Jews wandered in the desert for 40 years</a:t>
            </a:r>
          </a:p>
          <a:p>
            <a:endParaRPr lang="en-IE" dirty="0"/>
          </a:p>
          <a:p>
            <a:r>
              <a:rPr lang="en-IE" dirty="0"/>
              <a:t>Jesus fasted for 40 days in the desert.</a:t>
            </a:r>
          </a:p>
          <a:p>
            <a:endParaRPr lang="en-IE" dirty="0"/>
          </a:p>
          <a:p>
            <a:r>
              <a:rPr lang="en-IE" dirty="0"/>
              <a:t>Figures have a special significance for Jewish people</a:t>
            </a:r>
          </a:p>
        </p:txBody>
      </p:sp>
    </p:spTree>
    <p:extLst>
      <p:ext uri="{BB962C8B-B14F-4D97-AF65-F5344CB8AC3E}">
        <p14:creationId xmlns:p14="http://schemas.microsoft.com/office/powerpoint/2010/main" val="2674066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0BBD4-3762-4922-87E2-484AD57BA1D8}"/>
              </a:ext>
            </a:extLst>
          </p:cNvPr>
          <p:cNvSpPr>
            <a:spLocks noGrp="1"/>
          </p:cNvSpPr>
          <p:nvPr>
            <p:ph type="title"/>
          </p:nvPr>
        </p:nvSpPr>
        <p:spPr/>
        <p:txBody>
          <a:bodyPr/>
          <a:lstStyle/>
          <a:p>
            <a:r>
              <a:rPr lang="en-IE" b="1" dirty="0"/>
              <a:t>Exodus</a:t>
            </a:r>
            <a:r>
              <a:rPr lang="en-IE" dirty="0"/>
              <a:t> marked the beginning of Israelites sense of being saved by God</a:t>
            </a:r>
          </a:p>
        </p:txBody>
      </p:sp>
      <p:pic>
        <p:nvPicPr>
          <p:cNvPr id="5" name="Content Placeholder 4">
            <a:extLst>
              <a:ext uri="{FF2B5EF4-FFF2-40B4-BE49-F238E27FC236}">
                <a16:creationId xmlns:a16="http://schemas.microsoft.com/office/drawing/2014/main" id="{E6520006-6429-44DF-926D-A013F5E99BF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9815" y="2388330"/>
            <a:ext cx="3827332" cy="3980656"/>
          </a:xfrm>
        </p:spPr>
      </p:pic>
      <p:pic>
        <p:nvPicPr>
          <p:cNvPr id="7" name="Picture 6" descr="A picture containing outdoor, sky, ground, mountain&#10;&#10;Description generated with very high confidence">
            <a:extLst>
              <a:ext uri="{FF2B5EF4-FFF2-40B4-BE49-F238E27FC236}">
                <a16:creationId xmlns:a16="http://schemas.microsoft.com/office/drawing/2014/main" id="{6A3121D0-A29B-4CB3-9B0A-EFF6412871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86312" y="2388330"/>
            <a:ext cx="5727700" cy="3980656"/>
          </a:xfrm>
          <a:prstGeom prst="rect">
            <a:avLst/>
          </a:prstGeom>
        </p:spPr>
      </p:pic>
    </p:spTree>
    <p:extLst>
      <p:ext uri="{BB962C8B-B14F-4D97-AF65-F5344CB8AC3E}">
        <p14:creationId xmlns:p14="http://schemas.microsoft.com/office/powerpoint/2010/main" val="2194277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D0CA4-3687-47A6-B378-93125F1C2986}"/>
              </a:ext>
            </a:extLst>
          </p:cNvPr>
          <p:cNvSpPr>
            <a:spLocks noGrp="1"/>
          </p:cNvSpPr>
          <p:nvPr>
            <p:ph type="title"/>
          </p:nvPr>
        </p:nvSpPr>
        <p:spPr/>
        <p:txBody>
          <a:bodyPr/>
          <a:lstStyle/>
          <a:p>
            <a:r>
              <a:rPr lang="en-IE" dirty="0"/>
              <a:t>Passover -Pesach</a:t>
            </a:r>
          </a:p>
        </p:txBody>
      </p:sp>
      <p:sp>
        <p:nvSpPr>
          <p:cNvPr id="3" name="Content Placeholder 2">
            <a:extLst>
              <a:ext uri="{FF2B5EF4-FFF2-40B4-BE49-F238E27FC236}">
                <a16:creationId xmlns:a16="http://schemas.microsoft.com/office/drawing/2014/main" id="{C5167A40-D352-4325-88CE-A04759AEACE1}"/>
              </a:ext>
            </a:extLst>
          </p:cNvPr>
          <p:cNvSpPr>
            <a:spLocks noGrp="1"/>
          </p:cNvSpPr>
          <p:nvPr>
            <p:ph idx="1"/>
          </p:nvPr>
        </p:nvSpPr>
        <p:spPr/>
        <p:txBody>
          <a:bodyPr/>
          <a:lstStyle/>
          <a:p>
            <a:r>
              <a:rPr lang="en-IE" dirty="0"/>
              <a:t>The Passover Feast commemorates the liberation of the Israelites from slavery in Egypt, as recorded in the </a:t>
            </a:r>
            <a:r>
              <a:rPr lang="en-IE" dirty="0">
                <a:hlinkClick r:id="rId2"/>
              </a:rPr>
              <a:t>book of Exodus</a:t>
            </a:r>
            <a:endParaRPr lang="en-IE" dirty="0"/>
          </a:p>
          <a:p>
            <a:r>
              <a:rPr lang="en-IE" dirty="0"/>
              <a:t> On Passover, Jews also celebrate the birth of the Jewish nation after being freed by God from captivity. </a:t>
            </a:r>
          </a:p>
          <a:p>
            <a:r>
              <a:rPr lang="en-IE" dirty="0"/>
              <a:t>Today, the Jewish people not only remember Passover as a historical event but also celebrate in a broader sense, their freedom as Jews.</a:t>
            </a:r>
          </a:p>
          <a:p>
            <a:r>
              <a:rPr lang="en-IE" dirty="0"/>
              <a:t>The Hebrew word </a:t>
            </a:r>
            <a:r>
              <a:rPr lang="en-IE" i="1" dirty="0"/>
              <a:t>Pesach</a:t>
            </a:r>
            <a:r>
              <a:rPr lang="en-IE" dirty="0"/>
              <a:t> means "to pass over." During Passover Jews take part in a meal known as </a:t>
            </a:r>
            <a:r>
              <a:rPr lang="en-IE" dirty="0">
                <a:hlinkClick r:id="rId3"/>
              </a:rPr>
              <a:t>the Seder</a:t>
            </a:r>
            <a:r>
              <a:rPr lang="en-IE" dirty="0"/>
              <a:t>, which incorporates the retelling of the story of Exodus and God's deliverance from bondage in Egypt.</a:t>
            </a:r>
          </a:p>
        </p:txBody>
      </p:sp>
    </p:spTree>
    <p:extLst>
      <p:ext uri="{BB962C8B-B14F-4D97-AF65-F5344CB8AC3E}">
        <p14:creationId xmlns:p14="http://schemas.microsoft.com/office/powerpoint/2010/main" val="1152099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71EB6-2614-4F48-8D3D-9F650B0AA8B1}"/>
              </a:ext>
            </a:extLst>
          </p:cNvPr>
          <p:cNvSpPr>
            <a:spLocks noGrp="1"/>
          </p:cNvSpPr>
          <p:nvPr>
            <p:ph type="title"/>
          </p:nvPr>
        </p:nvSpPr>
        <p:spPr/>
        <p:txBody>
          <a:bodyPr/>
          <a:lstStyle/>
          <a:p>
            <a:endParaRPr lang="en-IE"/>
          </a:p>
        </p:txBody>
      </p:sp>
      <p:sp>
        <p:nvSpPr>
          <p:cNvPr id="3" name="Content Placeholder 2">
            <a:extLst>
              <a:ext uri="{FF2B5EF4-FFF2-40B4-BE49-F238E27FC236}">
                <a16:creationId xmlns:a16="http://schemas.microsoft.com/office/drawing/2014/main" id="{A053A4D2-EAD0-4B4D-ABD8-71F7CD90AE48}"/>
              </a:ext>
            </a:extLst>
          </p:cNvPr>
          <p:cNvSpPr>
            <a:spLocks noGrp="1"/>
          </p:cNvSpPr>
          <p:nvPr>
            <p:ph idx="1"/>
          </p:nvPr>
        </p:nvSpPr>
        <p:spPr/>
        <p:txBody>
          <a:bodyPr/>
          <a:lstStyle/>
          <a:p>
            <a:r>
              <a:rPr lang="en-IE" dirty="0"/>
              <a:t>Each participant of the Passover Seder experiences in a personal way, a national celebration of freedom through God's intervention and deliverance.</a:t>
            </a:r>
          </a:p>
          <a:p>
            <a:endParaRPr lang="en-IE" dirty="0"/>
          </a:p>
          <a:p>
            <a:r>
              <a:rPr lang="en-IE" dirty="0"/>
              <a:t>The Christian Holy Week can only be fully understood within the wider Jewish faith context of celebrating Pesach/Passover.</a:t>
            </a:r>
          </a:p>
        </p:txBody>
      </p:sp>
    </p:spTree>
    <p:extLst>
      <p:ext uri="{BB962C8B-B14F-4D97-AF65-F5344CB8AC3E}">
        <p14:creationId xmlns:p14="http://schemas.microsoft.com/office/powerpoint/2010/main" val="3988391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261</TotalTime>
  <Words>1249</Words>
  <Application>Microsoft Office PowerPoint</Application>
  <PresentationFormat>Widescreen</PresentationFormat>
  <Paragraphs>199</Paragraphs>
  <Slides>32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Calibri Light</vt:lpstr>
      <vt:lpstr>Office Theme</vt:lpstr>
      <vt:lpstr>PowerPoint Presentation</vt:lpstr>
      <vt:lpstr>Christian Liturgical Year</vt:lpstr>
      <vt:lpstr>Lent comes form old English- Spring</vt:lpstr>
      <vt:lpstr>PowerPoint Presentation</vt:lpstr>
      <vt:lpstr>Lent as preparation for Easter</vt:lpstr>
      <vt:lpstr>Why 40?</vt:lpstr>
      <vt:lpstr>Exodus marked the beginning of Israelites sense of being saved by God</vt:lpstr>
      <vt:lpstr>Passover -Pesach</vt:lpstr>
      <vt:lpstr>PowerPoint Presentation</vt:lpstr>
      <vt:lpstr>In Human and Spiritual Life</vt:lpstr>
      <vt:lpstr>Understanding Holy Week</vt:lpstr>
      <vt:lpstr>Understanding Lent as Preparation</vt:lpstr>
      <vt:lpstr>Time of Prayer</vt:lpstr>
      <vt:lpstr>Fasting</vt:lpstr>
      <vt:lpstr>Alms- Giving</vt:lpstr>
      <vt:lpstr>Lent as preparation for Easter</vt:lpstr>
      <vt:lpstr>Palm Sunday</vt:lpstr>
      <vt:lpstr>Spy Wednesday</vt:lpstr>
      <vt:lpstr>Holy Thursday</vt:lpstr>
      <vt:lpstr>Eucharist</vt:lpstr>
      <vt:lpstr>Good Friday Trial and Death of Jesus</vt:lpstr>
      <vt:lpstr>Why was Jesus crucified?</vt:lpstr>
      <vt:lpstr>Sunday Morning! Resurrection</vt:lpstr>
      <vt:lpstr>Resurrection Texts New Testament</vt:lpstr>
      <vt:lpstr>Jesus appears to Mary</vt:lpstr>
      <vt:lpstr>Proof of Resurrection?</vt:lpstr>
      <vt:lpstr>Beginning of Christian Community</vt:lpstr>
      <vt:lpstr>PowerPoint Presentation</vt:lpstr>
      <vt:lpstr>Jesus’ Life Death and Resurrection</vt:lpstr>
      <vt:lpstr>In Summary!</vt:lpstr>
      <vt:lpstr>In Summary! For Christians Lent is……….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Meaning and Significance of Lent for Christians</dc:title>
  <dc:creator>Luke O Connor</dc:creator>
  <cp:lastModifiedBy>Margaret Farrell</cp:lastModifiedBy>
  <cp:revision>49</cp:revision>
  <dcterms:created xsi:type="dcterms:W3CDTF">2018-04-02T22:58:28Z</dcterms:created>
  <dcterms:modified xsi:type="dcterms:W3CDTF">2019-03-05T11:55:35Z</dcterms:modified>
</cp:coreProperties>
</file>