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sldIdLst>
    <p:sldId id="257" r:id="rId3"/>
    <p:sldId id="269" r:id="rId4"/>
    <p:sldId id="258" r:id="rId5"/>
    <p:sldId id="270" r:id="rId6"/>
    <p:sldId id="260" r:id="rId7"/>
    <p:sldId id="271" r:id="rId8"/>
    <p:sldId id="272" r:id="rId9"/>
    <p:sldId id="262" r:id="rId10"/>
    <p:sldId id="261" r:id="rId11"/>
    <p:sldId id="263" r:id="rId12"/>
    <p:sldId id="264" r:id="rId13"/>
    <p:sldId id="273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3DA"/>
    <a:srgbClr val="F7D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BB4-C942-4353-85D8-68CD4FB41222}" type="datetimeFigureOut">
              <a:rPr lang="en-IE" smtClean="0"/>
              <a:t>02/12/2019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EF5-20AB-424D-84B2-F73B0E55BEED}" type="slidenum">
              <a:rPr lang="en-IE" smtClean="0"/>
              <a:t>‹#›</a:t>
            </a:fld>
            <a:endParaRPr lang="en-I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BB4-C942-4353-85D8-68CD4FB41222}" type="datetimeFigureOut">
              <a:rPr lang="en-IE" smtClean="0"/>
              <a:t>02/12/2019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EF5-20AB-424D-84B2-F73B0E55BEE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BB4-C942-4353-85D8-68CD4FB41222}" type="datetimeFigureOut">
              <a:rPr lang="en-IE" smtClean="0"/>
              <a:t>02/12/2019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EF5-20AB-424D-84B2-F73B0E55BEE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4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95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5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8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BB4-C942-4353-85D8-68CD4FB41222}" type="datetimeFigureOut">
              <a:rPr lang="en-IE" smtClean="0"/>
              <a:t>02/12/2019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EF5-20AB-424D-84B2-F73B0E55BEE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5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9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BB4-C942-4353-85D8-68CD4FB41222}" type="datetimeFigureOut">
              <a:rPr lang="en-IE" smtClean="0"/>
              <a:t>02/12/2019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DCFEF5-20AB-424D-84B2-F73B0E55BEED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BB4-C942-4353-85D8-68CD4FB41222}" type="datetimeFigureOut">
              <a:rPr lang="en-IE" smtClean="0"/>
              <a:t>02/12/2019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EF5-20AB-424D-84B2-F73B0E55BEE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BB4-C942-4353-85D8-68CD4FB41222}" type="datetimeFigureOut">
              <a:rPr lang="en-IE" smtClean="0"/>
              <a:t>02/12/2019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EF5-20AB-424D-84B2-F73B0E55BEE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BB4-C942-4353-85D8-68CD4FB41222}" type="datetimeFigureOut">
              <a:rPr lang="en-IE" smtClean="0"/>
              <a:t>02/12/2019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EF5-20AB-424D-84B2-F73B0E55BEE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BB4-C942-4353-85D8-68CD4FB41222}" type="datetimeFigureOut">
              <a:rPr lang="en-IE" smtClean="0"/>
              <a:t>02/12/2019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EF5-20AB-424D-84B2-F73B0E55BEE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BB4-C942-4353-85D8-68CD4FB41222}" type="datetimeFigureOut">
              <a:rPr lang="en-IE" smtClean="0"/>
              <a:t>02/12/2019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EF5-20AB-424D-84B2-F73B0E55BEE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3BB4-C942-4353-85D8-68CD4FB41222}" type="datetimeFigureOut">
              <a:rPr lang="en-IE" smtClean="0"/>
              <a:t>02/12/2019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FEF5-20AB-424D-84B2-F73B0E55BEE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D3BB4-C942-4353-85D8-68CD4FB41222}" type="datetimeFigureOut">
              <a:rPr lang="en-IE" smtClean="0"/>
              <a:t>02/12/2019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DCFEF5-20AB-424D-84B2-F73B0E55BEED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/imgres?imgurl=http://www.yankees2000.com/y2k/uploaded_images/53117612.ChristmasShopping-705300.jpg&amp;imgrefurl=http://www.yankees2000.com/y2k/archives/2006_12_01_yankees2000_archive.html&amp;usg=__rUr4KfPfKJscHdtClTHabGEde48=&amp;h=666&amp;w=800&amp;sz=101&amp;hl=en&amp;start=1&amp;um=1&amp;tbnid=Z2Nn_9P5FrDE1M:&amp;tbnh=119&amp;tbnw=143&amp;prev=/images?q=Christmas+shopping&amp;hl=en&amp;sa=N&amp;um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rgbClr val="E77FE0"/>
                </a:solidFill>
                <a:latin typeface="Lucida Handwriting" pitchFamily="66" charset="0"/>
              </a:rPr>
              <a:t>ADVENT Today</a:t>
            </a:r>
            <a:endParaRPr lang="en-US" sz="6000" dirty="0">
              <a:solidFill>
                <a:srgbClr val="E77FE0"/>
              </a:solidFill>
              <a:latin typeface="Lucida Handwriting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7" name="Picture 5" descr="New+y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153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0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6000" dirty="0">
                <a:solidFill>
                  <a:srgbClr val="E77FE0"/>
                </a:solidFill>
              </a:rPr>
            </a:br>
            <a:br>
              <a:rPr lang="en-GB" sz="6000" dirty="0">
                <a:solidFill>
                  <a:srgbClr val="E77FE0"/>
                </a:solidFill>
              </a:rPr>
            </a:br>
            <a:r>
              <a:rPr lang="en-GB" sz="6000" dirty="0">
                <a:solidFill>
                  <a:srgbClr val="E77FE0"/>
                </a:solidFill>
              </a:rPr>
              <a:t>Use the spaces to …</a:t>
            </a:r>
            <a:br>
              <a:rPr lang="en-GB" sz="6000" dirty="0">
                <a:solidFill>
                  <a:srgbClr val="E77FE0"/>
                </a:solidFill>
              </a:rPr>
            </a:br>
            <a:br>
              <a:rPr lang="en-GB" sz="6000" dirty="0">
                <a:solidFill>
                  <a:srgbClr val="E77FE0"/>
                </a:solidFill>
              </a:rPr>
            </a:br>
            <a:endParaRPr lang="en-US" sz="6000" dirty="0">
              <a:solidFill>
                <a:srgbClr val="E77FE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sz="5400" dirty="0">
              <a:solidFill>
                <a:srgbClr val="E77FE0"/>
              </a:solidFill>
            </a:endParaRPr>
          </a:p>
          <a:p>
            <a:pPr>
              <a:buFontTx/>
              <a:buNone/>
            </a:pPr>
            <a:r>
              <a:rPr lang="en-GB" sz="5400" dirty="0">
                <a:solidFill>
                  <a:srgbClr val="E77FE0"/>
                </a:solidFill>
              </a:rPr>
              <a:t>“Still the inner </a:t>
            </a:r>
          </a:p>
          <a:p>
            <a:pPr>
              <a:buFontTx/>
              <a:buNone/>
            </a:pPr>
            <a:r>
              <a:rPr lang="en-GB" sz="5400" dirty="0">
                <a:solidFill>
                  <a:srgbClr val="E77FE0"/>
                </a:solidFill>
              </a:rPr>
              <a:t>chatter”</a:t>
            </a:r>
          </a:p>
          <a:p>
            <a:pPr>
              <a:buFontTx/>
              <a:buNone/>
            </a:pPr>
            <a:endParaRPr lang="en-GB" dirty="0">
              <a:solidFill>
                <a:srgbClr val="E77FE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E77FE0"/>
                </a:solidFill>
              </a:rPr>
              <a:t>Timothy Radcliffe O.P.</a:t>
            </a:r>
            <a:endParaRPr lang="en-US" dirty="0">
              <a:solidFill>
                <a:srgbClr val="E77FE0"/>
              </a:solidFill>
            </a:endParaRPr>
          </a:p>
        </p:txBody>
      </p:sp>
      <p:pic>
        <p:nvPicPr>
          <p:cNvPr id="15365" name="Picture 5" descr="tesco-redb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14" y="1772816"/>
            <a:ext cx="3644786" cy="309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2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xmasbefore" descr="Xmas-before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4" y="548640"/>
            <a:ext cx="8554612" cy="554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28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>
                <a:solidFill>
                  <a:srgbClr val="FFFF00"/>
                </a:solidFill>
                <a:latin typeface="Comic Sans MS" pitchFamily="66" charset="0"/>
              </a:rPr>
              <a:t>CLASS ADVENT WREATH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In pairs think about what your themes or preparations could be for this time/season write a list…..</a:t>
            </a:r>
          </a:p>
          <a:p>
            <a:pPr eaLnBrk="1" hangingPunct="1"/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Draw around your hand on the green card</a:t>
            </a:r>
          </a:p>
          <a:p>
            <a:pPr eaLnBrk="1" hangingPunct="1"/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Along each finger write one of your advent themes/preparations</a:t>
            </a:r>
          </a:p>
          <a:p>
            <a:pPr eaLnBrk="1" hangingPunct="1"/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Cut out and hand in/stick on card circle to make a big class advent wreath</a:t>
            </a:r>
          </a:p>
        </p:txBody>
      </p:sp>
      <p:sp>
        <p:nvSpPr>
          <p:cNvPr id="2" name="Text Box 517"/>
          <p:cNvSpPr txBox="1">
            <a:spLocks noChangeArrowheads="1"/>
          </p:cNvSpPr>
          <p:nvPr/>
        </p:nvSpPr>
        <p:spPr bwMode="auto">
          <a:xfrm>
            <a:off x="6727825" y="4868863"/>
            <a:ext cx="66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519"/>
          <p:cNvSpPr txBox="1">
            <a:spLocks noChangeArrowheads="1"/>
          </p:cNvSpPr>
          <p:nvPr/>
        </p:nvSpPr>
        <p:spPr bwMode="auto">
          <a:xfrm>
            <a:off x="6727825" y="4945063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520"/>
          <p:cNvSpPr txBox="1">
            <a:spLocks noChangeArrowheads="1"/>
          </p:cNvSpPr>
          <p:nvPr/>
        </p:nvSpPr>
        <p:spPr bwMode="auto">
          <a:xfrm>
            <a:off x="6423025" y="5249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7175" name="Picture 521" descr="C:\Program Files\Microsoft Office\Clipart\Pub60Cor\na02125_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1547813" cy="1752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717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xmasbefore" descr="Xmas-after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91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Holy Land 1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67"/>
            <a:ext cx="9304020" cy="68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8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9916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Advent means ‘the coming’ of something. </a:t>
            </a:r>
          </a:p>
          <a:p>
            <a:pPr eaLnBrk="1" hangingPunct="1">
              <a:lnSpc>
                <a:spcPct val="90000"/>
              </a:lnSpc>
            </a:pPr>
            <a:endParaRPr lang="en-GB" sz="240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Advent is a period lasting FOUR Sundays (not weeks!) preparing for the celebration of Jesus’ birth.</a:t>
            </a:r>
            <a:br>
              <a:rPr lang="en-GB" sz="24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br>
              <a:rPr lang="en-GB" sz="24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endParaRPr lang="en-GB" sz="240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The first Sunday of Advent also marks the beginning of the Christian Church's year.</a:t>
            </a:r>
          </a:p>
          <a:p>
            <a:pPr eaLnBrk="1" hangingPunct="1">
              <a:lnSpc>
                <a:spcPct val="90000"/>
              </a:lnSpc>
            </a:pPr>
            <a:endParaRPr lang="en-GB" sz="240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Because the celebration is such an important event, Christians want to make themselves completely ready. </a:t>
            </a:r>
          </a:p>
          <a:p>
            <a:pPr eaLnBrk="1" hangingPunct="1">
              <a:lnSpc>
                <a:spcPct val="90000"/>
              </a:lnSpc>
            </a:pPr>
            <a:endParaRPr lang="en-GB" sz="240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400">
              <a:latin typeface="Comic Sans MS" pitchFamily="66" charset="0"/>
            </a:endParaRPr>
          </a:p>
        </p:txBody>
      </p:sp>
      <p:pic>
        <p:nvPicPr>
          <p:cNvPr id="3075" name="Picture 5" descr="http://www.woodlands-junior.kent.sch.uk/customs/Xmas/pics/bi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09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0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week2before" descr="Week-2-before-5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776864" cy="5710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lang="en-GB" sz="3600" dirty="0">
                <a:solidFill>
                  <a:schemeClr val="accent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Why is the Advent Wreath so special to Christians?</a:t>
            </a:r>
            <a:br>
              <a:rPr lang="en-GB" sz="3600" dirty="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endParaRPr lang="en-GB" sz="3600" dirty="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z="2400" dirty="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GB" sz="2400" dirty="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GB" sz="2400" dirty="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The circle of the wreath reminds Christians of God, His eternity and endless mercy, which has no beginning or end. </a:t>
            </a:r>
          </a:p>
          <a:p>
            <a:pPr eaLnBrk="1" hangingPunct="1"/>
            <a:endParaRPr lang="en-GB" sz="2400" dirty="0">
              <a:solidFill>
                <a:srgbClr val="FFFF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GB" sz="2400" dirty="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The green of the wreath speaks of the hope that Christians have in God, the hope of newness, of renewal, of eternal life. </a:t>
            </a:r>
            <a:endParaRPr lang="en-GB" sz="2400" dirty="0">
              <a:solidFill>
                <a:srgbClr val="FFFF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GB" sz="2400" dirty="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100" name="Picture 6" descr="C:\Program Files\Microsoft Office\Clipart\Pub60Cor\so00610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86594"/>
            <a:ext cx="13620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68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week3before" descr="Week-3-before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5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lang="en-GB" sz="3600" dirty="0">
                <a:solidFill>
                  <a:schemeClr val="accent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Why have four candles on the  Advent Wreath?</a:t>
            </a:r>
            <a:br>
              <a:rPr lang="en-GB" sz="3600" dirty="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endParaRPr lang="en-GB" sz="3600" dirty="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z="2400" dirty="0">
              <a:solidFill>
                <a:srgbClr val="FFFF00"/>
              </a:solidFill>
              <a:latin typeface="Comic Sans MS" pitchFamily="66" charset="0"/>
              <a:cs typeface="Times New Roman" charset="0"/>
            </a:endParaRPr>
          </a:p>
          <a:p>
            <a:pPr eaLnBrk="1" hangingPunct="1"/>
            <a:endParaRPr lang="en-GB" sz="2400" dirty="0">
              <a:solidFill>
                <a:srgbClr val="FFFF00"/>
              </a:solidFill>
              <a:latin typeface="Comic Sans MS" pitchFamily="66" charset="0"/>
              <a:cs typeface="Times New Roman" charset="0"/>
            </a:endParaRPr>
          </a:p>
          <a:p>
            <a:pPr eaLnBrk="1" hangingPunct="1"/>
            <a:r>
              <a:rPr lang="en-GB" sz="2400" dirty="0">
                <a:solidFill>
                  <a:srgbClr val="FFFF00"/>
                </a:solidFill>
                <a:latin typeface="Comic Sans MS" pitchFamily="66" charset="0"/>
                <a:cs typeface="Times New Roman" charset="0"/>
              </a:rPr>
              <a:t>The four outer candles represent the period of waiting during the four Sundays of Advent</a:t>
            </a:r>
            <a:endParaRPr lang="en-GB" sz="2400" dirty="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GB" sz="2400" dirty="0">
              <a:solidFill>
                <a:srgbClr val="FFFF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GB" sz="2400" dirty="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The green of the wreath speaks of the hope that Christians have in God, the hope of newness, of renewal, of eternal life. </a:t>
            </a:r>
            <a:endParaRPr lang="en-GB" sz="2400" dirty="0">
              <a:solidFill>
                <a:srgbClr val="FFFF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GB" sz="2400" dirty="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4" name="Picture 5" descr="C:\Program Files\Microsoft Office\Clipart\standard\stddir1\bd0011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4731"/>
            <a:ext cx="815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4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>
                <a:solidFill>
                  <a:schemeClr val="accent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GB" sz="40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four</a:t>
            </a:r>
            <a:r>
              <a:rPr lang="en-GB" sz="4000">
                <a:solidFill>
                  <a:schemeClr val="accent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traditional advent themes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The Candle of HOPE</a:t>
            </a:r>
            <a:br>
              <a:rPr lang="en-GB" sz="36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endParaRPr lang="en-GB" sz="360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6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The Candle of PEACE</a:t>
            </a:r>
            <a:br>
              <a:rPr lang="en-GB" sz="36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endParaRPr lang="en-GB" sz="360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6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The Candle of LOVE </a:t>
            </a:r>
            <a:br>
              <a:rPr lang="en-GB" sz="36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endParaRPr lang="en-GB" sz="360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600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The Candle of JOY</a:t>
            </a:r>
          </a:p>
          <a:p>
            <a:pPr eaLnBrk="1" hangingPunct="1">
              <a:lnSpc>
                <a:spcPct val="90000"/>
              </a:lnSpc>
            </a:pPr>
            <a:endParaRPr lang="en-GB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>
                <a:solidFill>
                  <a:srgbClr val="FFFF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 fifth candle is sometimes lit in the middle to celebrate the birth of Jesus</a:t>
            </a:r>
          </a:p>
          <a:p>
            <a:pPr eaLnBrk="1" hangingPunct="1">
              <a:lnSpc>
                <a:spcPct val="90000"/>
              </a:lnSpc>
            </a:pPr>
            <a:endParaRPr lang="en-GB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3600">
              <a:solidFill>
                <a:srgbClr val="FFFF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8" name="Picture 4" descr="C:\Program Files\Microsoft Office\Clipart\standard\stddir4\so02065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30543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0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week4before" descr="Week-4-before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95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E983DA"/>
                </a:solidFill>
              </a:rPr>
              <a:t>When you are doing your</a:t>
            </a:r>
            <a:endParaRPr lang="en-US" dirty="0">
              <a:solidFill>
                <a:srgbClr val="E983DA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4800" dirty="0">
                <a:solidFill>
                  <a:srgbClr val="E77FE0"/>
                </a:solidFill>
              </a:rPr>
              <a:t>Christmas</a:t>
            </a:r>
          </a:p>
          <a:p>
            <a:pPr>
              <a:buFontTx/>
              <a:buNone/>
            </a:pPr>
            <a:r>
              <a:rPr lang="en-GB" sz="4800" dirty="0">
                <a:solidFill>
                  <a:srgbClr val="E77FE0"/>
                </a:solidFill>
              </a:rPr>
              <a:t>	shopping!</a:t>
            </a:r>
            <a:endParaRPr lang="en-US" sz="4800" dirty="0">
              <a:solidFill>
                <a:srgbClr val="E77FE0"/>
              </a:solidFill>
            </a:endParaRPr>
          </a:p>
        </p:txBody>
      </p:sp>
      <p:pic>
        <p:nvPicPr>
          <p:cNvPr id="14341" name="Picture 5" descr="5311761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27183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65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</TotalTime>
  <Words>228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Book Antiqua</vt:lpstr>
      <vt:lpstr>Calibri</vt:lpstr>
      <vt:lpstr>Comic Sans MS</vt:lpstr>
      <vt:lpstr>Lucida Handwriting</vt:lpstr>
      <vt:lpstr>Lucida Sans</vt:lpstr>
      <vt:lpstr>Times New Roman</vt:lpstr>
      <vt:lpstr>Trebuchet MS</vt:lpstr>
      <vt:lpstr>Wingdings</vt:lpstr>
      <vt:lpstr>Wingdings 2</vt:lpstr>
      <vt:lpstr>Wingdings 3</vt:lpstr>
      <vt:lpstr>Apex</vt:lpstr>
      <vt:lpstr>Office Theme</vt:lpstr>
      <vt:lpstr>ADVENT Today</vt:lpstr>
      <vt:lpstr>PowerPoint Presentation</vt:lpstr>
      <vt:lpstr>PowerPoint Presentation</vt:lpstr>
      <vt:lpstr>Why is the Advent Wreath so special to Christians? </vt:lpstr>
      <vt:lpstr>PowerPoint Presentation</vt:lpstr>
      <vt:lpstr>Why have four candles on the  Advent Wreath? </vt:lpstr>
      <vt:lpstr>The four traditional advent themes</vt:lpstr>
      <vt:lpstr>PowerPoint Presentation</vt:lpstr>
      <vt:lpstr>When you are doing your</vt:lpstr>
      <vt:lpstr>  Use the spaces to …  </vt:lpstr>
      <vt:lpstr>PowerPoint Presentation</vt:lpstr>
      <vt:lpstr>CLASS ADVENT WREATH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</dc:title>
  <dc:creator>Margaret</dc:creator>
  <cp:lastModifiedBy>Margaret Farrell</cp:lastModifiedBy>
  <cp:revision>16</cp:revision>
  <dcterms:created xsi:type="dcterms:W3CDTF">2012-12-02T23:12:56Z</dcterms:created>
  <dcterms:modified xsi:type="dcterms:W3CDTF">2019-12-02T15:27:13Z</dcterms:modified>
</cp:coreProperties>
</file>