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6"/>
  </p:notesMasterIdLst>
  <p:sldIdLst>
    <p:sldId id="256" r:id="rId3"/>
    <p:sldId id="304" r:id="rId4"/>
    <p:sldId id="257" r:id="rId5"/>
    <p:sldId id="303" r:id="rId6"/>
    <p:sldId id="295" r:id="rId7"/>
    <p:sldId id="298" r:id="rId8"/>
    <p:sldId id="264" r:id="rId9"/>
    <p:sldId id="265" r:id="rId10"/>
    <p:sldId id="314" r:id="rId11"/>
    <p:sldId id="258" r:id="rId12"/>
    <p:sldId id="259" r:id="rId13"/>
    <p:sldId id="260" r:id="rId14"/>
    <p:sldId id="261" r:id="rId15"/>
    <p:sldId id="266" r:id="rId16"/>
    <p:sldId id="267" r:id="rId17"/>
    <p:sldId id="315" r:id="rId18"/>
    <p:sldId id="268" r:id="rId19"/>
    <p:sldId id="269" r:id="rId20"/>
    <p:sldId id="270" r:id="rId21"/>
    <p:sldId id="271" r:id="rId22"/>
    <p:sldId id="272" r:id="rId23"/>
    <p:sldId id="273" r:id="rId24"/>
    <p:sldId id="274" r:id="rId25"/>
    <p:sldId id="316" r:id="rId26"/>
    <p:sldId id="275" r:id="rId27"/>
    <p:sldId id="276" r:id="rId28"/>
    <p:sldId id="277" r:id="rId29"/>
    <p:sldId id="278" r:id="rId30"/>
    <p:sldId id="279" r:id="rId31"/>
    <p:sldId id="280" r:id="rId32"/>
    <p:sldId id="281" r:id="rId33"/>
    <p:sldId id="317" r:id="rId34"/>
    <p:sldId id="282" r:id="rId35"/>
    <p:sldId id="283" r:id="rId36"/>
    <p:sldId id="284" r:id="rId37"/>
    <p:sldId id="285" r:id="rId38"/>
    <p:sldId id="286" r:id="rId39"/>
    <p:sldId id="291" r:id="rId40"/>
    <p:sldId id="288" r:id="rId41"/>
    <p:sldId id="289" r:id="rId42"/>
    <p:sldId id="290" r:id="rId43"/>
    <p:sldId id="318" r:id="rId44"/>
    <p:sldId id="29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C0C"/>
    <a:srgbClr val="A50021"/>
    <a:srgbClr val="020000"/>
    <a:srgbClr val="080000"/>
    <a:srgbClr val="D69162"/>
    <a:srgbClr val="D7BE8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9" autoAdjust="0"/>
    <p:restoredTop sz="94660"/>
  </p:normalViewPr>
  <p:slideViewPr>
    <p:cSldViewPr snapToGrid="0">
      <p:cViewPr varScale="1">
        <p:scale>
          <a:sx n="97" d="100"/>
          <a:sy n="97" d="100"/>
        </p:scale>
        <p:origin x="96" y="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8A8973-FF2A-4472-ACF9-7FD6FF02A810}" type="datetimeFigureOut">
              <a:rPr lang="en-IE" smtClean="0"/>
              <a:t>07/09/2021</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007112-D442-4621-8D93-2AC7E5996EE8}" type="slidenum">
              <a:rPr lang="en-IE" smtClean="0"/>
              <a:t>‹#›</a:t>
            </a:fld>
            <a:endParaRPr lang="en-IE"/>
          </a:p>
        </p:txBody>
      </p:sp>
    </p:spTree>
    <p:extLst>
      <p:ext uri="{BB962C8B-B14F-4D97-AF65-F5344CB8AC3E}">
        <p14:creationId xmlns:p14="http://schemas.microsoft.com/office/powerpoint/2010/main" val="2987356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spcBef>
                <a:spcPts val="1200"/>
              </a:spcBef>
              <a:spcAft>
                <a:spcPts val="1200"/>
              </a:spcAft>
            </a:pPr>
            <a:r>
              <a:rPr lang="en-IE" sz="1800" b="0" i="0" u="none" strike="noStrike" dirty="0">
                <a:solidFill>
                  <a:srgbClr val="000000"/>
                </a:solidFill>
                <a:effectLst/>
                <a:latin typeface="Arial" panose="020B0604020202020204" pitchFamily="34" charset="0"/>
              </a:rPr>
              <a:t>This petition is inspired directly by the Pope’s Laudato Si and COVID response teachings, and the incredible work done by the Dicastery for IHD who have lifted up the issue of biodiversity. The </a:t>
            </a:r>
            <a:r>
              <a:rPr lang="en-IE" sz="1800" b="0" i="0" u="none" strike="noStrike" dirty="0" err="1">
                <a:solidFill>
                  <a:srgbClr val="000000"/>
                </a:solidFill>
                <a:effectLst/>
                <a:latin typeface="Arial" panose="020B0604020202020204" pitchFamily="34" charset="0"/>
              </a:rPr>
              <a:t>Dicastry</a:t>
            </a:r>
            <a:r>
              <a:rPr lang="en-IE" sz="1800" b="0" i="0" u="none" strike="noStrike" dirty="0">
                <a:solidFill>
                  <a:srgbClr val="000000"/>
                </a:solidFill>
                <a:effectLst/>
                <a:latin typeface="Arial" panose="020B0604020202020204" pitchFamily="34" charset="0"/>
              </a:rPr>
              <a:t> have endorsed the petition and highlighted it as a key action Catholics should take during Season of Creation all across the world.</a:t>
            </a:r>
            <a:endParaRPr lang="en-IE" b="0" dirty="0">
              <a:effectLst/>
            </a:endParaRPr>
          </a:p>
          <a:p>
            <a:br>
              <a:rPr lang="en-IE" dirty="0"/>
            </a:br>
            <a:endParaRPr lang="en-IE" dirty="0"/>
          </a:p>
        </p:txBody>
      </p:sp>
    </p:spTree>
    <p:extLst>
      <p:ext uri="{BB962C8B-B14F-4D97-AF65-F5344CB8AC3E}">
        <p14:creationId xmlns:p14="http://schemas.microsoft.com/office/powerpoint/2010/main" val="893311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spcBef>
                <a:spcPts val="1200"/>
              </a:spcBef>
              <a:spcAft>
                <a:spcPts val="1200"/>
              </a:spcAft>
            </a:pPr>
            <a:r>
              <a:rPr lang="en-IE" sz="1800" b="0" i="0" u="none" strike="noStrike" dirty="0">
                <a:solidFill>
                  <a:srgbClr val="000000"/>
                </a:solidFill>
                <a:effectLst/>
                <a:latin typeface="Arial" panose="020B0604020202020204" pitchFamily="34" charset="0"/>
              </a:rPr>
              <a:t>This petition is inspired directly by the Pope’s Laudato Si and COVID response teachings, and the incredible work done by the Dicastery for IHD who have lifted up the issue of biodiversity. The </a:t>
            </a:r>
            <a:r>
              <a:rPr lang="en-IE" sz="1800" b="0" i="0" u="none" strike="noStrike" dirty="0" err="1">
                <a:solidFill>
                  <a:srgbClr val="000000"/>
                </a:solidFill>
                <a:effectLst/>
                <a:latin typeface="Arial" panose="020B0604020202020204" pitchFamily="34" charset="0"/>
              </a:rPr>
              <a:t>Dicastry</a:t>
            </a:r>
            <a:r>
              <a:rPr lang="en-IE" sz="1800" b="0" i="0" u="none" strike="noStrike" dirty="0">
                <a:solidFill>
                  <a:srgbClr val="000000"/>
                </a:solidFill>
                <a:effectLst/>
                <a:latin typeface="Arial" panose="020B0604020202020204" pitchFamily="34" charset="0"/>
              </a:rPr>
              <a:t> have endorsed the petition and highlighted it as a key action Catholics should take during Season of Creation all across the world.</a:t>
            </a:r>
            <a:endParaRPr lang="en-IE" b="0" dirty="0">
              <a:effectLst/>
            </a:endParaRPr>
          </a:p>
          <a:p>
            <a:br>
              <a:rPr lang="en-IE" dirty="0"/>
            </a:br>
            <a:endParaRPr lang="en-IE" dirty="0"/>
          </a:p>
        </p:txBody>
      </p:sp>
    </p:spTree>
    <p:extLst>
      <p:ext uri="{BB962C8B-B14F-4D97-AF65-F5344CB8AC3E}">
        <p14:creationId xmlns:p14="http://schemas.microsoft.com/office/powerpoint/2010/main" val="3708791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spcBef>
                <a:spcPts val="1200"/>
              </a:spcBef>
              <a:spcAft>
                <a:spcPts val="1200"/>
              </a:spcAft>
            </a:pPr>
            <a:r>
              <a:rPr lang="en-IE" sz="1800" b="0" i="0" u="none" strike="noStrike" dirty="0">
                <a:solidFill>
                  <a:srgbClr val="000000"/>
                </a:solidFill>
                <a:effectLst/>
                <a:latin typeface="Arial" panose="020B0604020202020204" pitchFamily="34" charset="0"/>
              </a:rPr>
              <a:t>This petition is inspired directly by the Pope’s Laudato Si and COVID response teachings, and the incredible work done by the Dicastery for IHD who have lifted up the issue of biodiversity. The </a:t>
            </a:r>
            <a:r>
              <a:rPr lang="en-IE" sz="1800" b="0" i="0" u="none" strike="noStrike" dirty="0" err="1">
                <a:solidFill>
                  <a:srgbClr val="000000"/>
                </a:solidFill>
                <a:effectLst/>
                <a:latin typeface="Arial" panose="020B0604020202020204" pitchFamily="34" charset="0"/>
              </a:rPr>
              <a:t>Dicastry</a:t>
            </a:r>
            <a:r>
              <a:rPr lang="en-IE" sz="1800" b="0" i="0" u="none" strike="noStrike" dirty="0">
                <a:solidFill>
                  <a:srgbClr val="000000"/>
                </a:solidFill>
                <a:effectLst/>
                <a:latin typeface="Arial" panose="020B0604020202020204" pitchFamily="34" charset="0"/>
              </a:rPr>
              <a:t> have endorsed the petition and highlighted it as a key action Catholics should take during Season of Creation all across the world.</a:t>
            </a:r>
            <a:endParaRPr lang="en-IE" b="0" dirty="0">
              <a:effectLst/>
            </a:endParaRPr>
          </a:p>
          <a:p>
            <a:br>
              <a:rPr lang="en-IE" dirty="0"/>
            </a:br>
            <a:endParaRPr lang="en-IE" dirty="0"/>
          </a:p>
        </p:txBody>
      </p:sp>
    </p:spTree>
    <p:extLst>
      <p:ext uri="{BB962C8B-B14F-4D97-AF65-F5344CB8AC3E}">
        <p14:creationId xmlns:p14="http://schemas.microsoft.com/office/powerpoint/2010/main" val="1667225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spcBef>
                <a:spcPts val="1200"/>
              </a:spcBef>
              <a:spcAft>
                <a:spcPts val="1200"/>
              </a:spcAft>
            </a:pPr>
            <a:r>
              <a:rPr lang="en-IE" sz="1800" b="0" i="0" u="none" strike="noStrike" dirty="0">
                <a:solidFill>
                  <a:srgbClr val="000000"/>
                </a:solidFill>
                <a:effectLst/>
                <a:latin typeface="Arial" panose="020B0604020202020204" pitchFamily="34" charset="0"/>
              </a:rPr>
              <a:t>This petition is inspired directly by the Pope’s Laudato Si and COVID response teachings, and the incredible work done by the Dicastery for IHD who have lifted up the issue of biodiversity. The </a:t>
            </a:r>
            <a:r>
              <a:rPr lang="en-IE" sz="1800" b="0" i="0" u="none" strike="noStrike" dirty="0" err="1">
                <a:solidFill>
                  <a:srgbClr val="000000"/>
                </a:solidFill>
                <a:effectLst/>
                <a:latin typeface="Arial" panose="020B0604020202020204" pitchFamily="34" charset="0"/>
              </a:rPr>
              <a:t>Dicastry</a:t>
            </a:r>
            <a:r>
              <a:rPr lang="en-IE" sz="1800" b="0" i="0" u="none" strike="noStrike" dirty="0">
                <a:solidFill>
                  <a:srgbClr val="000000"/>
                </a:solidFill>
                <a:effectLst/>
                <a:latin typeface="Arial" panose="020B0604020202020204" pitchFamily="34" charset="0"/>
              </a:rPr>
              <a:t> have endorsed the petition and highlighted it as a key action Catholics should take during Season of Creation all across the world.</a:t>
            </a:r>
            <a:endParaRPr lang="en-IE" b="0" dirty="0">
              <a:effectLst/>
            </a:endParaRPr>
          </a:p>
          <a:p>
            <a:br>
              <a:rPr lang="en-IE" dirty="0"/>
            </a:br>
            <a:endParaRPr lang="en-IE" dirty="0"/>
          </a:p>
        </p:txBody>
      </p:sp>
    </p:spTree>
    <p:extLst>
      <p:ext uri="{BB962C8B-B14F-4D97-AF65-F5344CB8AC3E}">
        <p14:creationId xmlns:p14="http://schemas.microsoft.com/office/powerpoint/2010/main" val="3256380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spcBef>
                <a:spcPts val="1200"/>
              </a:spcBef>
              <a:spcAft>
                <a:spcPts val="1200"/>
              </a:spcAft>
            </a:pPr>
            <a:r>
              <a:rPr lang="en-IE" sz="1800" b="0" i="0" u="none" strike="noStrike" dirty="0">
                <a:solidFill>
                  <a:srgbClr val="000000"/>
                </a:solidFill>
                <a:effectLst/>
                <a:latin typeface="Arial" panose="020B0604020202020204" pitchFamily="34" charset="0"/>
              </a:rPr>
              <a:t>This petition is inspired directly by the Pope’s Laudato Si and COVID response teachings, and the incredible work done by the Dicastery for IHD who have lifted up the issue of biodiversity. The </a:t>
            </a:r>
            <a:r>
              <a:rPr lang="en-IE" sz="1800" b="0" i="0" u="none" strike="noStrike" dirty="0" err="1">
                <a:solidFill>
                  <a:srgbClr val="000000"/>
                </a:solidFill>
                <a:effectLst/>
                <a:latin typeface="Arial" panose="020B0604020202020204" pitchFamily="34" charset="0"/>
              </a:rPr>
              <a:t>Dicastry</a:t>
            </a:r>
            <a:r>
              <a:rPr lang="en-IE" sz="1800" b="0" i="0" u="none" strike="noStrike" dirty="0">
                <a:solidFill>
                  <a:srgbClr val="000000"/>
                </a:solidFill>
                <a:effectLst/>
                <a:latin typeface="Arial" panose="020B0604020202020204" pitchFamily="34" charset="0"/>
              </a:rPr>
              <a:t> have endorsed the petition and highlighted it as a key action Catholics should take during Season of Creation all across the world.</a:t>
            </a:r>
            <a:endParaRPr lang="en-IE" b="0" dirty="0">
              <a:effectLst/>
            </a:endParaRPr>
          </a:p>
          <a:p>
            <a:br>
              <a:rPr lang="en-IE" dirty="0"/>
            </a:br>
            <a:endParaRPr lang="en-IE" dirty="0"/>
          </a:p>
        </p:txBody>
      </p:sp>
    </p:spTree>
    <p:extLst>
      <p:ext uri="{BB962C8B-B14F-4D97-AF65-F5344CB8AC3E}">
        <p14:creationId xmlns:p14="http://schemas.microsoft.com/office/powerpoint/2010/main" val="3103439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9DF82-D23E-4870-AFC2-432E230089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A00A3FA6-6B52-4D68-AD67-EC0C8DFFA0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BA95BBDF-1C89-4173-B88E-8C17DD0C76EB}"/>
              </a:ext>
            </a:extLst>
          </p:cNvPr>
          <p:cNvSpPr>
            <a:spLocks noGrp="1"/>
          </p:cNvSpPr>
          <p:nvPr>
            <p:ph type="dt" sz="half" idx="10"/>
          </p:nvPr>
        </p:nvSpPr>
        <p:spPr/>
        <p:txBody>
          <a:bodyPr/>
          <a:lstStyle/>
          <a:p>
            <a:fld id="{E8F6E272-7104-46BB-8383-A417A966D95C}" type="datetimeFigureOut">
              <a:rPr lang="en-IE" smtClean="0"/>
              <a:t>07/09/2021</a:t>
            </a:fld>
            <a:endParaRPr lang="en-IE"/>
          </a:p>
        </p:txBody>
      </p:sp>
      <p:sp>
        <p:nvSpPr>
          <p:cNvPr id="5" name="Footer Placeholder 4">
            <a:extLst>
              <a:ext uri="{FF2B5EF4-FFF2-40B4-BE49-F238E27FC236}">
                <a16:creationId xmlns:a16="http://schemas.microsoft.com/office/drawing/2014/main" id="{457D23FB-62A5-4A46-B66E-FD2C51C8217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24D41A6-E67A-481D-99E4-74A5E4EEDFB9}"/>
              </a:ext>
            </a:extLst>
          </p:cNvPr>
          <p:cNvSpPr>
            <a:spLocks noGrp="1"/>
          </p:cNvSpPr>
          <p:nvPr>
            <p:ph type="sldNum" sz="quarter" idx="12"/>
          </p:nvPr>
        </p:nvSpPr>
        <p:spPr/>
        <p:txBody>
          <a:bodyPr/>
          <a:lstStyle/>
          <a:p>
            <a:fld id="{BF73F274-1F10-481C-83A8-4EDFD1D96C16}" type="slidenum">
              <a:rPr lang="en-IE" smtClean="0"/>
              <a:t>‹#›</a:t>
            </a:fld>
            <a:endParaRPr lang="en-IE"/>
          </a:p>
        </p:txBody>
      </p:sp>
    </p:spTree>
    <p:extLst>
      <p:ext uri="{BB962C8B-B14F-4D97-AF65-F5344CB8AC3E}">
        <p14:creationId xmlns:p14="http://schemas.microsoft.com/office/powerpoint/2010/main" val="3146976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428DA-0BFD-4E61-AFD9-8010A33F9259}"/>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6A390117-297F-488C-8AF1-309257DADD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F4C580C-6FA5-482B-A1BC-DCBF5361470E}"/>
              </a:ext>
            </a:extLst>
          </p:cNvPr>
          <p:cNvSpPr>
            <a:spLocks noGrp="1"/>
          </p:cNvSpPr>
          <p:nvPr>
            <p:ph type="dt" sz="half" idx="10"/>
          </p:nvPr>
        </p:nvSpPr>
        <p:spPr/>
        <p:txBody>
          <a:bodyPr/>
          <a:lstStyle/>
          <a:p>
            <a:fld id="{E8F6E272-7104-46BB-8383-A417A966D95C}" type="datetimeFigureOut">
              <a:rPr lang="en-IE" smtClean="0"/>
              <a:t>07/09/2021</a:t>
            </a:fld>
            <a:endParaRPr lang="en-IE"/>
          </a:p>
        </p:txBody>
      </p:sp>
      <p:sp>
        <p:nvSpPr>
          <p:cNvPr id="5" name="Footer Placeholder 4">
            <a:extLst>
              <a:ext uri="{FF2B5EF4-FFF2-40B4-BE49-F238E27FC236}">
                <a16:creationId xmlns:a16="http://schemas.microsoft.com/office/drawing/2014/main" id="{D12BC853-8A99-44AC-9553-E81BF97AAB5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08EA074-F683-483B-9C4A-F7BD50AE0A03}"/>
              </a:ext>
            </a:extLst>
          </p:cNvPr>
          <p:cNvSpPr>
            <a:spLocks noGrp="1"/>
          </p:cNvSpPr>
          <p:nvPr>
            <p:ph type="sldNum" sz="quarter" idx="12"/>
          </p:nvPr>
        </p:nvSpPr>
        <p:spPr/>
        <p:txBody>
          <a:bodyPr/>
          <a:lstStyle/>
          <a:p>
            <a:fld id="{BF73F274-1F10-481C-83A8-4EDFD1D96C16}" type="slidenum">
              <a:rPr lang="en-IE" smtClean="0"/>
              <a:t>‹#›</a:t>
            </a:fld>
            <a:endParaRPr lang="en-IE"/>
          </a:p>
        </p:txBody>
      </p:sp>
    </p:spTree>
    <p:extLst>
      <p:ext uri="{BB962C8B-B14F-4D97-AF65-F5344CB8AC3E}">
        <p14:creationId xmlns:p14="http://schemas.microsoft.com/office/powerpoint/2010/main" val="464779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9A0ED2-2AD7-4907-9DED-B5C8D219247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765DE8FE-FF5B-4312-956F-51B0FDA888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DE0F183-14C6-44C5-ACA6-7501990BE97B}"/>
              </a:ext>
            </a:extLst>
          </p:cNvPr>
          <p:cNvSpPr>
            <a:spLocks noGrp="1"/>
          </p:cNvSpPr>
          <p:nvPr>
            <p:ph type="dt" sz="half" idx="10"/>
          </p:nvPr>
        </p:nvSpPr>
        <p:spPr/>
        <p:txBody>
          <a:bodyPr/>
          <a:lstStyle/>
          <a:p>
            <a:fld id="{E8F6E272-7104-46BB-8383-A417A966D95C}" type="datetimeFigureOut">
              <a:rPr lang="en-IE" smtClean="0"/>
              <a:t>07/09/2021</a:t>
            </a:fld>
            <a:endParaRPr lang="en-IE"/>
          </a:p>
        </p:txBody>
      </p:sp>
      <p:sp>
        <p:nvSpPr>
          <p:cNvPr id="5" name="Footer Placeholder 4">
            <a:extLst>
              <a:ext uri="{FF2B5EF4-FFF2-40B4-BE49-F238E27FC236}">
                <a16:creationId xmlns:a16="http://schemas.microsoft.com/office/drawing/2014/main" id="{16C761F7-7A88-485A-B0CD-07BE35AEFB1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F0540BB-E7CC-43B9-BF81-578E648B7298}"/>
              </a:ext>
            </a:extLst>
          </p:cNvPr>
          <p:cNvSpPr>
            <a:spLocks noGrp="1"/>
          </p:cNvSpPr>
          <p:nvPr>
            <p:ph type="sldNum" sz="quarter" idx="12"/>
          </p:nvPr>
        </p:nvSpPr>
        <p:spPr/>
        <p:txBody>
          <a:bodyPr/>
          <a:lstStyle/>
          <a:p>
            <a:fld id="{BF73F274-1F10-481C-83A8-4EDFD1D96C16}" type="slidenum">
              <a:rPr lang="en-IE" smtClean="0"/>
              <a:t>‹#›</a:t>
            </a:fld>
            <a:endParaRPr lang="en-IE"/>
          </a:p>
        </p:txBody>
      </p:sp>
    </p:spTree>
    <p:extLst>
      <p:ext uri="{BB962C8B-B14F-4D97-AF65-F5344CB8AC3E}">
        <p14:creationId xmlns:p14="http://schemas.microsoft.com/office/powerpoint/2010/main" val="3148721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CFEFA-0196-4DB6-8925-07A1366443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89CBFD94-2133-42DC-A23F-0A446EDE05F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DAE98E1E-D775-44EF-8EF2-6C7ABDFCADAE}"/>
              </a:ext>
            </a:extLst>
          </p:cNvPr>
          <p:cNvSpPr>
            <a:spLocks noGrp="1"/>
          </p:cNvSpPr>
          <p:nvPr>
            <p:ph type="dt" sz="half" idx="10"/>
          </p:nvPr>
        </p:nvSpPr>
        <p:spPr/>
        <p:txBody>
          <a:bodyPr/>
          <a:lstStyle/>
          <a:p>
            <a:endParaRPr lang="en-IE"/>
          </a:p>
        </p:txBody>
      </p:sp>
      <p:sp>
        <p:nvSpPr>
          <p:cNvPr id="5" name="Footer Placeholder 4">
            <a:extLst>
              <a:ext uri="{FF2B5EF4-FFF2-40B4-BE49-F238E27FC236}">
                <a16:creationId xmlns:a16="http://schemas.microsoft.com/office/drawing/2014/main" id="{47C173E1-0F0F-4BD6-8E55-2F199C87C5B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6AD7924-F826-478E-9E19-86BD80A2443D}"/>
              </a:ext>
            </a:extLst>
          </p:cNvPr>
          <p:cNvSpPr>
            <a:spLocks noGrp="1"/>
          </p:cNvSpPr>
          <p:nvPr>
            <p:ph type="sldNum" sz="quarter" idx="12"/>
          </p:nvPr>
        </p:nvSpPr>
        <p:spPr/>
        <p:txBody>
          <a:bodyPr/>
          <a:lstStyle/>
          <a:p>
            <a:fld id="{A879438C-19F6-4436-9578-A91802B6DEAC}" type="slidenum">
              <a:rPr lang="en-IE" smtClean="0"/>
              <a:t>‹#›</a:t>
            </a:fld>
            <a:endParaRPr lang="en-IE"/>
          </a:p>
        </p:txBody>
      </p:sp>
    </p:spTree>
    <p:extLst>
      <p:ext uri="{BB962C8B-B14F-4D97-AF65-F5344CB8AC3E}">
        <p14:creationId xmlns:p14="http://schemas.microsoft.com/office/powerpoint/2010/main" val="876726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E6FE7-9CBA-48AA-BD81-551BAE37B36C}"/>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519D738A-C753-4290-8682-03FB57DB3A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ED4C4B9-AC98-4224-8CCF-7E026A0EED27}"/>
              </a:ext>
            </a:extLst>
          </p:cNvPr>
          <p:cNvSpPr>
            <a:spLocks noGrp="1"/>
          </p:cNvSpPr>
          <p:nvPr>
            <p:ph type="dt" sz="half" idx="10"/>
          </p:nvPr>
        </p:nvSpPr>
        <p:spPr/>
        <p:txBody>
          <a:bodyPr/>
          <a:lstStyle/>
          <a:p>
            <a:endParaRPr lang="en-IE"/>
          </a:p>
        </p:txBody>
      </p:sp>
      <p:sp>
        <p:nvSpPr>
          <p:cNvPr id="5" name="Footer Placeholder 4">
            <a:extLst>
              <a:ext uri="{FF2B5EF4-FFF2-40B4-BE49-F238E27FC236}">
                <a16:creationId xmlns:a16="http://schemas.microsoft.com/office/drawing/2014/main" id="{AB55F4F9-7626-46EF-8989-9C6EF7E2D039}"/>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9F08E94-1065-4ADD-A858-040CE7C5FD80}"/>
              </a:ext>
            </a:extLst>
          </p:cNvPr>
          <p:cNvSpPr>
            <a:spLocks noGrp="1"/>
          </p:cNvSpPr>
          <p:nvPr>
            <p:ph type="sldNum" sz="quarter" idx="12"/>
          </p:nvPr>
        </p:nvSpPr>
        <p:spPr/>
        <p:txBody>
          <a:bodyPr/>
          <a:lstStyle/>
          <a:p>
            <a:fld id="{A879438C-19F6-4436-9578-A91802B6DEAC}" type="slidenum">
              <a:rPr lang="en-IE" smtClean="0"/>
              <a:t>‹#›</a:t>
            </a:fld>
            <a:endParaRPr lang="en-IE"/>
          </a:p>
        </p:txBody>
      </p:sp>
    </p:spTree>
    <p:extLst>
      <p:ext uri="{BB962C8B-B14F-4D97-AF65-F5344CB8AC3E}">
        <p14:creationId xmlns:p14="http://schemas.microsoft.com/office/powerpoint/2010/main" val="4031641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D319A-BB81-44C1-B264-DAA775D6354A}"/>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A72C09A0-4787-4982-A7C5-9D44EFA0F8F7}"/>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3813C-E01B-4E74-A1E0-081623E50672}"/>
              </a:ext>
            </a:extLst>
          </p:cNvPr>
          <p:cNvSpPr>
            <a:spLocks noGrp="1"/>
          </p:cNvSpPr>
          <p:nvPr>
            <p:ph type="dt" sz="half" idx="10"/>
          </p:nvPr>
        </p:nvSpPr>
        <p:spPr/>
        <p:txBody>
          <a:bodyPr/>
          <a:lstStyle/>
          <a:p>
            <a:endParaRPr lang="en-IE"/>
          </a:p>
        </p:txBody>
      </p:sp>
      <p:sp>
        <p:nvSpPr>
          <p:cNvPr id="5" name="Footer Placeholder 4">
            <a:extLst>
              <a:ext uri="{FF2B5EF4-FFF2-40B4-BE49-F238E27FC236}">
                <a16:creationId xmlns:a16="http://schemas.microsoft.com/office/drawing/2014/main" id="{6F0A75B2-0B08-4DBE-82F4-321A860AB63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4870E11-0520-4307-8699-8FB1930C2B32}"/>
              </a:ext>
            </a:extLst>
          </p:cNvPr>
          <p:cNvSpPr>
            <a:spLocks noGrp="1"/>
          </p:cNvSpPr>
          <p:nvPr>
            <p:ph type="sldNum" sz="quarter" idx="12"/>
          </p:nvPr>
        </p:nvSpPr>
        <p:spPr/>
        <p:txBody>
          <a:bodyPr/>
          <a:lstStyle/>
          <a:p>
            <a:fld id="{A879438C-19F6-4436-9578-A91802B6DEAC}" type="slidenum">
              <a:rPr lang="en-IE" smtClean="0"/>
              <a:t>‹#›</a:t>
            </a:fld>
            <a:endParaRPr lang="en-IE"/>
          </a:p>
        </p:txBody>
      </p:sp>
    </p:spTree>
    <p:extLst>
      <p:ext uri="{BB962C8B-B14F-4D97-AF65-F5344CB8AC3E}">
        <p14:creationId xmlns:p14="http://schemas.microsoft.com/office/powerpoint/2010/main" val="3058232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62DB0-20C9-429B-A5D0-13FA1482ABC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BBAA7088-416E-4B34-8022-046D019D9D4D}"/>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A5454CEE-64AD-43F9-A927-3776A0A77499}"/>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F3530D63-9EB7-408A-ADDE-114DA2C52CC1}"/>
              </a:ext>
            </a:extLst>
          </p:cNvPr>
          <p:cNvSpPr>
            <a:spLocks noGrp="1"/>
          </p:cNvSpPr>
          <p:nvPr>
            <p:ph type="dt" sz="half" idx="10"/>
          </p:nvPr>
        </p:nvSpPr>
        <p:spPr/>
        <p:txBody>
          <a:bodyPr/>
          <a:lstStyle/>
          <a:p>
            <a:endParaRPr lang="en-IE"/>
          </a:p>
        </p:txBody>
      </p:sp>
      <p:sp>
        <p:nvSpPr>
          <p:cNvPr id="6" name="Footer Placeholder 5">
            <a:extLst>
              <a:ext uri="{FF2B5EF4-FFF2-40B4-BE49-F238E27FC236}">
                <a16:creationId xmlns:a16="http://schemas.microsoft.com/office/drawing/2014/main" id="{5F4FB32F-AE22-49F0-90D3-100C075BC603}"/>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EF68EDDD-303B-435D-9F19-437B0050DB91}"/>
              </a:ext>
            </a:extLst>
          </p:cNvPr>
          <p:cNvSpPr>
            <a:spLocks noGrp="1"/>
          </p:cNvSpPr>
          <p:nvPr>
            <p:ph type="sldNum" sz="quarter" idx="12"/>
          </p:nvPr>
        </p:nvSpPr>
        <p:spPr/>
        <p:txBody>
          <a:bodyPr/>
          <a:lstStyle/>
          <a:p>
            <a:fld id="{A879438C-19F6-4436-9578-A91802B6DEAC}" type="slidenum">
              <a:rPr lang="en-IE" smtClean="0"/>
              <a:t>‹#›</a:t>
            </a:fld>
            <a:endParaRPr lang="en-IE"/>
          </a:p>
        </p:txBody>
      </p:sp>
    </p:spTree>
    <p:extLst>
      <p:ext uri="{BB962C8B-B14F-4D97-AF65-F5344CB8AC3E}">
        <p14:creationId xmlns:p14="http://schemas.microsoft.com/office/powerpoint/2010/main" val="3801955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082EC-3BC3-433A-8FA3-812C2189AE0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5552ECF6-92D2-422E-92EA-9E01CD9B4073}"/>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98AD93-950D-4419-A3A8-512A42635FBF}"/>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3292CDF2-3760-4AC2-A834-72DCA505A53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59E41E-E45F-4937-BA21-CD10A408AE8D}"/>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309504BD-C1C6-4351-BEDA-86AC9D4943A9}"/>
              </a:ext>
            </a:extLst>
          </p:cNvPr>
          <p:cNvSpPr>
            <a:spLocks noGrp="1"/>
          </p:cNvSpPr>
          <p:nvPr>
            <p:ph type="dt" sz="half" idx="10"/>
          </p:nvPr>
        </p:nvSpPr>
        <p:spPr/>
        <p:txBody>
          <a:bodyPr/>
          <a:lstStyle/>
          <a:p>
            <a:endParaRPr lang="en-IE"/>
          </a:p>
        </p:txBody>
      </p:sp>
      <p:sp>
        <p:nvSpPr>
          <p:cNvPr id="8" name="Footer Placeholder 7">
            <a:extLst>
              <a:ext uri="{FF2B5EF4-FFF2-40B4-BE49-F238E27FC236}">
                <a16:creationId xmlns:a16="http://schemas.microsoft.com/office/drawing/2014/main" id="{02F33DB1-FC25-4571-9AB1-DD69CE6AC519}"/>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CF9BAA8F-F329-491A-BE08-0AD9B41649F4}"/>
              </a:ext>
            </a:extLst>
          </p:cNvPr>
          <p:cNvSpPr>
            <a:spLocks noGrp="1"/>
          </p:cNvSpPr>
          <p:nvPr>
            <p:ph type="sldNum" sz="quarter" idx="12"/>
          </p:nvPr>
        </p:nvSpPr>
        <p:spPr/>
        <p:txBody>
          <a:bodyPr/>
          <a:lstStyle/>
          <a:p>
            <a:fld id="{A879438C-19F6-4436-9578-A91802B6DEAC}" type="slidenum">
              <a:rPr lang="en-IE" smtClean="0"/>
              <a:t>‹#›</a:t>
            </a:fld>
            <a:endParaRPr lang="en-IE"/>
          </a:p>
        </p:txBody>
      </p:sp>
    </p:spTree>
    <p:extLst>
      <p:ext uri="{BB962C8B-B14F-4D97-AF65-F5344CB8AC3E}">
        <p14:creationId xmlns:p14="http://schemas.microsoft.com/office/powerpoint/2010/main" val="202790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7B20D-67FF-4947-9395-D67E681C7E1B}"/>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F8FAA6BE-2B0D-43E1-8209-15EB21055D3D}"/>
              </a:ext>
            </a:extLst>
          </p:cNvPr>
          <p:cNvSpPr>
            <a:spLocks noGrp="1"/>
          </p:cNvSpPr>
          <p:nvPr>
            <p:ph type="dt" sz="half" idx="10"/>
          </p:nvPr>
        </p:nvSpPr>
        <p:spPr/>
        <p:txBody>
          <a:bodyPr/>
          <a:lstStyle/>
          <a:p>
            <a:endParaRPr lang="en-IE"/>
          </a:p>
        </p:txBody>
      </p:sp>
      <p:sp>
        <p:nvSpPr>
          <p:cNvPr id="4" name="Footer Placeholder 3">
            <a:extLst>
              <a:ext uri="{FF2B5EF4-FFF2-40B4-BE49-F238E27FC236}">
                <a16:creationId xmlns:a16="http://schemas.microsoft.com/office/drawing/2014/main" id="{59E67441-DDF5-4168-8B97-03521D63ED88}"/>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BF3A3BC7-73C2-4BEA-9117-47F910086DB6}"/>
              </a:ext>
            </a:extLst>
          </p:cNvPr>
          <p:cNvSpPr>
            <a:spLocks noGrp="1"/>
          </p:cNvSpPr>
          <p:nvPr>
            <p:ph type="sldNum" sz="quarter" idx="12"/>
          </p:nvPr>
        </p:nvSpPr>
        <p:spPr/>
        <p:txBody>
          <a:bodyPr/>
          <a:lstStyle/>
          <a:p>
            <a:fld id="{A879438C-19F6-4436-9578-A91802B6DEAC}" type="slidenum">
              <a:rPr lang="en-IE" smtClean="0"/>
              <a:t>‹#›</a:t>
            </a:fld>
            <a:endParaRPr lang="en-IE"/>
          </a:p>
        </p:txBody>
      </p:sp>
    </p:spTree>
    <p:extLst>
      <p:ext uri="{BB962C8B-B14F-4D97-AF65-F5344CB8AC3E}">
        <p14:creationId xmlns:p14="http://schemas.microsoft.com/office/powerpoint/2010/main" val="3880844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490FC1-4DCE-4D0C-9B76-F5C04DBA4179}"/>
              </a:ext>
            </a:extLst>
          </p:cNvPr>
          <p:cNvSpPr>
            <a:spLocks noGrp="1"/>
          </p:cNvSpPr>
          <p:nvPr>
            <p:ph type="dt" sz="half" idx="10"/>
          </p:nvPr>
        </p:nvSpPr>
        <p:spPr/>
        <p:txBody>
          <a:bodyPr/>
          <a:lstStyle/>
          <a:p>
            <a:endParaRPr lang="en-IE"/>
          </a:p>
        </p:txBody>
      </p:sp>
      <p:sp>
        <p:nvSpPr>
          <p:cNvPr id="3" name="Footer Placeholder 2">
            <a:extLst>
              <a:ext uri="{FF2B5EF4-FFF2-40B4-BE49-F238E27FC236}">
                <a16:creationId xmlns:a16="http://schemas.microsoft.com/office/drawing/2014/main" id="{F66FC75C-04FA-488D-B643-4D4545EBF533}"/>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38C893C9-D8A8-4925-87FD-5F17FD97DB53}"/>
              </a:ext>
            </a:extLst>
          </p:cNvPr>
          <p:cNvSpPr>
            <a:spLocks noGrp="1"/>
          </p:cNvSpPr>
          <p:nvPr>
            <p:ph type="sldNum" sz="quarter" idx="12"/>
          </p:nvPr>
        </p:nvSpPr>
        <p:spPr/>
        <p:txBody>
          <a:bodyPr/>
          <a:lstStyle/>
          <a:p>
            <a:fld id="{A879438C-19F6-4436-9578-A91802B6DEAC}" type="slidenum">
              <a:rPr lang="en-IE" smtClean="0"/>
              <a:t>‹#›</a:t>
            </a:fld>
            <a:endParaRPr lang="en-IE"/>
          </a:p>
        </p:txBody>
      </p:sp>
    </p:spTree>
    <p:extLst>
      <p:ext uri="{BB962C8B-B14F-4D97-AF65-F5344CB8AC3E}">
        <p14:creationId xmlns:p14="http://schemas.microsoft.com/office/powerpoint/2010/main" val="811807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5769C-9A67-463D-AAC6-6F77B1F800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96673C4B-A75C-4244-ABB0-73D8EFA98FC9}"/>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6CBD1155-E631-4DCF-9309-30D4DFD796A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CAABCA-8F4B-4FBC-8B4C-0E483249640B}"/>
              </a:ext>
            </a:extLst>
          </p:cNvPr>
          <p:cNvSpPr>
            <a:spLocks noGrp="1"/>
          </p:cNvSpPr>
          <p:nvPr>
            <p:ph type="dt" sz="half" idx="10"/>
          </p:nvPr>
        </p:nvSpPr>
        <p:spPr/>
        <p:txBody>
          <a:bodyPr/>
          <a:lstStyle/>
          <a:p>
            <a:endParaRPr lang="en-IE"/>
          </a:p>
        </p:txBody>
      </p:sp>
      <p:sp>
        <p:nvSpPr>
          <p:cNvPr id="6" name="Footer Placeholder 5">
            <a:extLst>
              <a:ext uri="{FF2B5EF4-FFF2-40B4-BE49-F238E27FC236}">
                <a16:creationId xmlns:a16="http://schemas.microsoft.com/office/drawing/2014/main" id="{CA78AF3E-99D9-4718-82AF-5A4827B189AA}"/>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156481F3-01E4-4970-9628-23CDC2A80EF4}"/>
              </a:ext>
            </a:extLst>
          </p:cNvPr>
          <p:cNvSpPr>
            <a:spLocks noGrp="1"/>
          </p:cNvSpPr>
          <p:nvPr>
            <p:ph type="sldNum" sz="quarter" idx="12"/>
          </p:nvPr>
        </p:nvSpPr>
        <p:spPr/>
        <p:txBody>
          <a:bodyPr/>
          <a:lstStyle/>
          <a:p>
            <a:fld id="{A879438C-19F6-4436-9578-A91802B6DEAC}" type="slidenum">
              <a:rPr lang="en-IE" smtClean="0"/>
              <a:t>‹#›</a:t>
            </a:fld>
            <a:endParaRPr lang="en-IE"/>
          </a:p>
        </p:txBody>
      </p:sp>
    </p:spTree>
    <p:extLst>
      <p:ext uri="{BB962C8B-B14F-4D97-AF65-F5344CB8AC3E}">
        <p14:creationId xmlns:p14="http://schemas.microsoft.com/office/powerpoint/2010/main" val="3934397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2DC97-CF02-4508-8515-7FA8149F0061}"/>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C6EE200-31EA-44B2-8F7E-F0368EF444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814173A-2AE4-4D04-8582-EA0A7156729D}"/>
              </a:ext>
            </a:extLst>
          </p:cNvPr>
          <p:cNvSpPr>
            <a:spLocks noGrp="1"/>
          </p:cNvSpPr>
          <p:nvPr>
            <p:ph type="dt" sz="half" idx="10"/>
          </p:nvPr>
        </p:nvSpPr>
        <p:spPr/>
        <p:txBody>
          <a:bodyPr/>
          <a:lstStyle/>
          <a:p>
            <a:fld id="{E8F6E272-7104-46BB-8383-A417A966D95C}" type="datetimeFigureOut">
              <a:rPr lang="en-IE" smtClean="0"/>
              <a:t>07/09/2021</a:t>
            </a:fld>
            <a:endParaRPr lang="en-IE"/>
          </a:p>
        </p:txBody>
      </p:sp>
      <p:sp>
        <p:nvSpPr>
          <p:cNvPr id="5" name="Footer Placeholder 4">
            <a:extLst>
              <a:ext uri="{FF2B5EF4-FFF2-40B4-BE49-F238E27FC236}">
                <a16:creationId xmlns:a16="http://schemas.microsoft.com/office/drawing/2014/main" id="{CADDC58F-410C-4144-A5D3-7DDC398C6826}"/>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C9F7F89-0F74-4D18-991B-D74F92AF5975}"/>
              </a:ext>
            </a:extLst>
          </p:cNvPr>
          <p:cNvSpPr>
            <a:spLocks noGrp="1"/>
          </p:cNvSpPr>
          <p:nvPr>
            <p:ph type="sldNum" sz="quarter" idx="12"/>
          </p:nvPr>
        </p:nvSpPr>
        <p:spPr/>
        <p:txBody>
          <a:bodyPr/>
          <a:lstStyle/>
          <a:p>
            <a:fld id="{BF73F274-1F10-481C-83A8-4EDFD1D96C16}" type="slidenum">
              <a:rPr lang="en-IE" smtClean="0"/>
              <a:t>‹#›</a:t>
            </a:fld>
            <a:endParaRPr lang="en-IE"/>
          </a:p>
        </p:txBody>
      </p:sp>
    </p:spTree>
    <p:extLst>
      <p:ext uri="{BB962C8B-B14F-4D97-AF65-F5344CB8AC3E}">
        <p14:creationId xmlns:p14="http://schemas.microsoft.com/office/powerpoint/2010/main" val="6910296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106E9-CC83-48FB-9078-50D5FD845D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1DF3A18C-2B2E-4746-A803-AE32D995F619}"/>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IE"/>
          </a:p>
        </p:txBody>
      </p:sp>
      <p:sp>
        <p:nvSpPr>
          <p:cNvPr id="4" name="Text Placeholder 3">
            <a:extLst>
              <a:ext uri="{FF2B5EF4-FFF2-40B4-BE49-F238E27FC236}">
                <a16:creationId xmlns:a16="http://schemas.microsoft.com/office/drawing/2014/main" id="{C766418A-AF6A-408B-A496-33D4D56BFEB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ADD922-EE20-4E9D-A102-AE94A435051B}"/>
              </a:ext>
            </a:extLst>
          </p:cNvPr>
          <p:cNvSpPr>
            <a:spLocks noGrp="1"/>
          </p:cNvSpPr>
          <p:nvPr>
            <p:ph type="dt" sz="half" idx="10"/>
          </p:nvPr>
        </p:nvSpPr>
        <p:spPr/>
        <p:txBody>
          <a:bodyPr/>
          <a:lstStyle/>
          <a:p>
            <a:endParaRPr lang="en-IE"/>
          </a:p>
        </p:txBody>
      </p:sp>
      <p:sp>
        <p:nvSpPr>
          <p:cNvPr id="6" name="Footer Placeholder 5">
            <a:extLst>
              <a:ext uri="{FF2B5EF4-FFF2-40B4-BE49-F238E27FC236}">
                <a16:creationId xmlns:a16="http://schemas.microsoft.com/office/drawing/2014/main" id="{BA3AF3A6-3C3F-45D8-9106-1A59CDBA7AAD}"/>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CBF055FC-B756-4AD9-A8C7-0B0068788CB4}"/>
              </a:ext>
            </a:extLst>
          </p:cNvPr>
          <p:cNvSpPr>
            <a:spLocks noGrp="1"/>
          </p:cNvSpPr>
          <p:nvPr>
            <p:ph type="sldNum" sz="quarter" idx="12"/>
          </p:nvPr>
        </p:nvSpPr>
        <p:spPr/>
        <p:txBody>
          <a:bodyPr/>
          <a:lstStyle/>
          <a:p>
            <a:fld id="{A879438C-19F6-4436-9578-A91802B6DEAC}" type="slidenum">
              <a:rPr lang="en-IE" smtClean="0"/>
              <a:t>‹#›</a:t>
            </a:fld>
            <a:endParaRPr lang="en-IE"/>
          </a:p>
        </p:txBody>
      </p:sp>
    </p:spTree>
    <p:extLst>
      <p:ext uri="{BB962C8B-B14F-4D97-AF65-F5344CB8AC3E}">
        <p14:creationId xmlns:p14="http://schemas.microsoft.com/office/powerpoint/2010/main" val="1382056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A98B5-B4E1-4C52-951A-9CFA5B6BEB5C}"/>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6CF0B459-007F-4BA5-8494-C768CE4778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2B4EDB6-B593-4B7A-A21A-EB1845BF81E2}"/>
              </a:ext>
            </a:extLst>
          </p:cNvPr>
          <p:cNvSpPr>
            <a:spLocks noGrp="1"/>
          </p:cNvSpPr>
          <p:nvPr>
            <p:ph type="dt" sz="half" idx="10"/>
          </p:nvPr>
        </p:nvSpPr>
        <p:spPr/>
        <p:txBody>
          <a:bodyPr/>
          <a:lstStyle/>
          <a:p>
            <a:endParaRPr lang="en-IE"/>
          </a:p>
        </p:txBody>
      </p:sp>
      <p:sp>
        <p:nvSpPr>
          <p:cNvPr id="5" name="Footer Placeholder 4">
            <a:extLst>
              <a:ext uri="{FF2B5EF4-FFF2-40B4-BE49-F238E27FC236}">
                <a16:creationId xmlns:a16="http://schemas.microsoft.com/office/drawing/2014/main" id="{1B4B2475-1DA5-465F-8ECD-C39A32CB910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311D6A3-72E7-47E5-94B6-21BFA986FC23}"/>
              </a:ext>
            </a:extLst>
          </p:cNvPr>
          <p:cNvSpPr>
            <a:spLocks noGrp="1"/>
          </p:cNvSpPr>
          <p:nvPr>
            <p:ph type="sldNum" sz="quarter" idx="12"/>
          </p:nvPr>
        </p:nvSpPr>
        <p:spPr/>
        <p:txBody>
          <a:bodyPr/>
          <a:lstStyle/>
          <a:p>
            <a:fld id="{A879438C-19F6-4436-9578-A91802B6DEAC}" type="slidenum">
              <a:rPr lang="en-IE" smtClean="0"/>
              <a:t>‹#›</a:t>
            </a:fld>
            <a:endParaRPr lang="en-IE"/>
          </a:p>
        </p:txBody>
      </p:sp>
    </p:spTree>
    <p:extLst>
      <p:ext uri="{BB962C8B-B14F-4D97-AF65-F5344CB8AC3E}">
        <p14:creationId xmlns:p14="http://schemas.microsoft.com/office/powerpoint/2010/main" val="39743417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BA9130-A655-4A8E-9155-B01B626AADD0}"/>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8748FDE0-7285-4BC1-A9DA-AE1DDD79F38C}"/>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31AFD8EA-7F36-463B-ACAD-3EE551FA8977}"/>
              </a:ext>
            </a:extLst>
          </p:cNvPr>
          <p:cNvSpPr>
            <a:spLocks noGrp="1"/>
          </p:cNvSpPr>
          <p:nvPr>
            <p:ph type="dt" sz="half" idx="10"/>
          </p:nvPr>
        </p:nvSpPr>
        <p:spPr/>
        <p:txBody>
          <a:bodyPr/>
          <a:lstStyle/>
          <a:p>
            <a:endParaRPr lang="en-IE"/>
          </a:p>
        </p:txBody>
      </p:sp>
      <p:sp>
        <p:nvSpPr>
          <p:cNvPr id="5" name="Footer Placeholder 4">
            <a:extLst>
              <a:ext uri="{FF2B5EF4-FFF2-40B4-BE49-F238E27FC236}">
                <a16:creationId xmlns:a16="http://schemas.microsoft.com/office/drawing/2014/main" id="{778C2BD5-ECEA-4F26-91E4-8E30CFD27B6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6C5CE69-75AA-4756-B3DB-6B10361E5114}"/>
              </a:ext>
            </a:extLst>
          </p:cNvPr>
          <p:cNvSpPr>
            <a:spLocks noGrp="1"/>
          </p:cNvSpPr>
          <p:nvPr>
            <p:ph type="sldNum" sz="quarter" idx="12"/>
          </p:nvPr>
        </p:nvSpPr>
        <p:spPr/>
        <p:txBody>
          <a:bodyPr/>
          <a:lstStyle/>
          <a:p>
            <a:fld id="{A879438C-19F6-4436-9578-A91802B6DEAC}" type="slidenum">
              <a:rPr lang="en-IE" smtClean="0"/>
              <a:t>‹#›</a:t>
            </a:fld>
            <a:endParaRPr lang="en-IE"/>
          </a:p>
        </p:txBody>
      </p:sp>
    </p:spTree>
    <p:extLst>
      <p:ext uri="{BB962C8B-B14F-4D97-AF65-F5344CB8AC3E}">
        <p14:creationId xmlns:p14="http://schemas.microsoft.com/office/powerpoint/2010/main" val="10201193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with Caption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17A3B6-CF45-3A45-A42D-A773DB110E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77325" y="6124055"/>
            <a:ext cx="1724633" cy="333088"/>
          </a:xfrm>
          <a:prstGeom prst="rect">
            <a:avLst/>
          </a:prstGeom>
        </p:spPr>
      </p:pic>
      <p:sp>
        <p:nvSpPr>
          <p:cNvPr id="12" name="Title Placeholder 1">
            <a:extLst>
              <a:ext uri="{FF2B5EF4-FFF2-40B4-BE49-F238E27FC236}">
                <a16:creationId xmlns:a16="http://schemas.microsoft.com/office/drawing/2014/main" id="{B73536E2-5755-6046-A8E5-90AA88794EF7}"/>
              </a:ext>
            </a:extLst>
          </p:cNvPr>
          <p:cNvSpPr>
            <a:spLocks noGrp="1"/>
          </p:cNvSpPr>
          <p:nvPr>
            <p:ph type="title" hasCustomPrompt="1"/>
          </p:nvPr>
        </p:nvSpPr>
        <p:spPr>
          <a:xfrm>
            <a:off x="9442619" y="2797372"/>
            <a:ext cx="2559336" cy="1169304"/>
          </a:xfrm>
          <a:prstGeom prst="rect">
            <a:avLst/>
          </a:prstGeom>
        </p:spPr>
        <p:txBody>
          <a:bodyPr vert="horz" lIns="91440" tIns="45720" rIns="91440" bIns="45720" rtlCol="0" anchor="ctr">
            <a:normAutofit/>
          </a:bodyPr>
          <a:lstStyle>
            <a:lvl1pPr>
              <a:lnSpc>
                <a:spcPts val="1575"/>
              </a:lnSpc>
              <a:defRPr sz="1575"/>
            </a:lvl1pPr>
          </a:lstStyle>
          <a:p>
            <a:r>
              <a:rPr lang="en-US" dirty="0"/>
              <a:t>CLICK TO EDIT MASTER TITLE </a:t>
            </a:r>
            <a:br>
              <a:rPr lang="en-US" dirty="0"/>
            </a:br>
            <a:r>
              <a:rPr lang="en-US" dirty="0"/>
              <a:t>STYLE WITH </a:t>
            </a:r>
            <a:br>
              <a:rPr lang="en-US" dirty="0"/>
            </a:br>
            <a:r>
              <a:rPr lang="en-US" dirty="0"/>
              <a:t>PULL QUOTE</a:t>
            </a:r>
          </a:p>
        </p:txBody>
      </p:sp>
      <p:sp>
        <p:nvSpPr>
          <p:cNvPr id="8" name="Rectangle 7">
            <a:extLst>
              <a:ext uri="{FF2B5EF4-FFF2-40B4-BE49-F238E27FC236}">
                <a16:creationId xmlns:a16="http://schemas.microsoft.com/office/drawing/2014/main" id="{A7AAB2C7-3C35-874E-830E-E267E9B01E66}"/>
              </a:ext>
            </a:extLst>
          </p:cNvPr>
          <p:cNvSpPr/>
          <p:nvPr userDrawn="1"/>
        </p:nvSpPr>
        <p:spPr>
          <a:xfrm>
            <a:off x="0" y="6635261"/>
            <a:ext cx="12192000" cy="222739"/>
          </a:xfrm>
          <a:prstGeom prst="rect">
            <a:avLst/>
          </a:prstGeom>
          <a:solidFill>
            <a:srgbClr val="008FC9"/>
          </a:solidFill>
          <a:ln>
            <a:solidFill>
              <a:srgbClr val="008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16" name="Picture 15">
            <a:extLst>
              <a:ext uri="{FF2B5EF4-FFF2-40B4-BE49-F238E27FC236}">
                <a16:creationId xmlns:a16="http://schemas.microsoft.com/office/drawing/2014/main" id="{B8088EAA-B045-0346-92AF-946B0A76B6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7611" y="2570955"/>
            <a:ext cx="1577535" cy="1577535"/>
          </a:xfrm>
          <a:prstGeom prst="rect">
            <a:avLst/>
          </a:prstGeom>
        </p:spPr>
      </p:pic>
      <p:sp>
        <p:nvSpPr>
          <p:cNvPr id="17" name="Content Placeholder 2">
            <a:extLst>
              <a:ext uri="{FF2B5EF4-FFF2-40B4-BE49-F238E27FC236}">
                <a16:creationId xmlns:a16="http://schemas.microsoft.com/office/drawing/2014/main" id="{A33D85FA-92B9-B74D-AA86-45A24BC84AC9}"/>
              </a:ext>
            </a:extLst>
          </p:cNvPr>
          <p:cNvSpPr>
            <a:spLocks noGrp="1"/>
          </p:cNvSpPr>
          <p:nvPr>
            <p:ph idx="1"/>
          </p:nvPr>
        </p:nvSpPr>
        <p:spPr>
          <a:xfrm>
            <a:off x="591016" y="557562"/>
            <a:ext cx="8419171" cy="5388375"/>
          </a:xfrm>
        </p:spPr>
        <p:txBody>
          <a:bodyPr/>
          <a:lstStyle/>
          <a:p>
            <a:pPr marL="171446" marR="0" lvl="0" indent="-171446"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25812662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Blu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0A1391D-C0A1-7848-8846-1BF32DD1EF87}"/>
              </a:ext>
            </a:extLst>
          </p:cNvPr>
          <p:cNvSpPr>
            <a:spLocks noGrp="1"/>
          </p:cNvSpPr>
          <p:nvPr>
            <p:ph idx="1"/>
          </p:nvPr>
        </p:nvSpPr>
        <p:spPr>
          <a:xfrm>
            <a:off x="591016" y="1523484"/>
            <a:ext cx="11050859" cy="4422453"/>
          </a:xfrm>
        </p:spPr>
        <p:txBody>
          <a:bodyPr/>
          <a:lstStyle/>
          <a:p>
            <a:pPr marL="171446" marR="0" lvl="0" indent="-171446"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endParaRPr lang="en-US" dirty="0"/>
          </a:p>
        </p:txBody>
      </p:sp>
      <p:sp>
        <p:nvSpPr>
          <p:cNvPr id="8" name="Rectangle 7">
            <a:extLst>
              <a:ext uri="{FF2B5EF4-FFF2-40B4-BE49-F238E27FC236}">
                <a16:creationId xmlns:a16="http://schemas.microsoft.com/office/drawing/2014/main" id="{2E623568-20ED-5345-AB89-14349C169C83}"/>
              </a:ext>
            </a:extLst>
          </p:cNvPr>
          <p:cNvSpPr/>
          <p:nvPr userDrawn="1"/>
        </p:nvSpPr>
        <p:spPr>
          <a:xfrm>
            <a:off x="0" y="6635261"/>
            <a:ext cx="12192000" cy="222739"/>
          </a:xfrm>
          <a:prstGeom prst="rect">
            <a:avLst/>
          </a:prstGeom>
          <a:solidFill>
            <a:srgbClr val="008FC9"/>
          </a:solidFill>
          <a:ln>
            <a:solidFill>
              <a:srgbClr val="008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9" name="Picture 8">
            <a:extLst>
              <a:ext uri="{FF2B5EF4-FFF2-40B4-BE49-F238E27FC236}">
                <a16:creationId xmlns:a16="http://schemas.microsoft.com/office/drawing/2014/main" id="{A617A3B6-CF45-3A45-A42D-A773DB110E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77325" y="6124055"/>
            <a:ext cx="1724633" cy="333088"/>
          </a:xfrm>
          <a:prstGeom prst="rect">
            <a:avLst/>
          </a:prstGeom>
        </p:spPr>
      </p:pic>
      <p:sp>
        <p:nvSpPr>
          <p:cNvPr id="17" name="Title Placeholder 1">
            <a:extLst>
              <a:ext uri="{FF2B5EF4-FFF2-40B4-BE49-F238E27FC236}">
                <a16:creationId xmlns:a16="http://schemas.microsoft.com/office/drawing/2014/main" id="{9ADD39E8-436B-5E42-9E93-1C0593471F3F}"/>
              </a:ext>
            </a:extLst>
          </p:cNvPr>
          <p:cNvSpPr>
            <a:spLocks noGrp="1"/>
          </p:cNvSpPr>
          <p:nvPr>
            <p:ph type="title" hasCustomPrompt="1"/>
          </p:nvPr>
        </p:nvSpPr>
        <p:spPr>
          <a:xfrm>
            <a:off x="766591" y="671411"/>
            <a:ext cx="7340348" cy="595892"/>
          </a:xfrm>
          <a:prstGeom prst="rect">
            <a:avLst/>
          </a:prstGeom>
        </p:spPr>
        <p:txBody>
          <a:bodyPr vert="horz" lIns="91440" tIns="45720" rIns="91440" bIns="45720" rtlCol="0" anchor="ctr">
            <a:normAutofit/>
          </a:bodyPr>
          <a:lstStyle>
            <a:lvl1pPr>
              <a:lnSpc>
                <a:spcPts val="3000"/>
              </a:lnSpc>
              <a:defRPr sz="3300"/>
            </a:lvl1pPr>
          </a:lstStyle>
          <a:p>
            <a:r>
              <a:rPr lang="en-US" dirty="0"/>
              <a:t>CLICK TO EDIT </a:t>
            </a:r>
            <a:br>
              <a:rPr lang="en-US" dirty="0"/>
            </a:br>
            <a:r>
              <a:rPr lang="en-US" dirty="0"/>
              <a:t>MASTER TITLE STYLE</a:t>
            </a:r>
          </a:p>
        </p:txBody>
      </p:sp>
      <p:pic>
        <p:nvPicPr>
          <p:cNvPr id="18" name="Picture 17">
            <a:extLst>
              <a:ext uri="{FF2B5EF4-FFF2-40B4-BE49-F238E27FC236}">
                <a16:creationId xmlns:a16="http://schemas.microsoft.com/office/drawing/2014/main" id="{2B3DF8FC-71D6-8546-AB5F-214F00D14EF8}"/>
              </a:ext>
            </a:extLst>
          </p:cNvPr>
          <p:cNvPicPr>
            <a:picLocks noChangeAspect="1"/>
          </p:cNvPicPr>
          <p:nvPr userDrawn="1"/>
        </p:nvPicPr>
        <p:blipFill>
          <a:blip r:embed="rId3"/>
          <a:stretch>
            <a:fillRect/>
          </a:stretch>
        </p:blipFill>
        <p:spPr>
          <a:xfrm>
            <a:off x="468353" y="183861"/>
            <a:ext cx="398599" cy="1428307"/>
          </a:xfrm>
          <a:prstGeom prst="rect">
            <a:avLst/>
          </a:prstGeom>
        </p:spPr>
      </p:pic>
    </p:spTree>
    <p:extLst>
      <p:ext uri="{BB962C8B-B14F-4D97-AF65-F5344CB8AC3E}">
        <p14:creationId xmlns:p14="http://schemas.microsoft.com/office/powerpoint/2010/main" val="13160326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lank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E623568-20ED-5345-AB89-14349C169C83}"/>
              </a:ext>
            </a:extLst>
          </p:cNvPr>
          <p:cNvSpPr/>
          <p:nvPr userDrawn="1"/>
        </p:nvSpPr>
        <p:spPr>
          <a:xfrm>
            <a:off x="0" y="6635261"/>
            <a:ext cx="12192000" cy="222739"/>
          </a:xfrm>
          <a:prstGeom prst="rect">
            <a:avLst/>
          </a:prstGeom>
          <a:solidFill>
            <a:srgbClr val="008FC9"/>
          </a:solidFill>
          <a:ln>
            <a:solidFill>
              <a:srgbClr val="008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9" name="Picture 8">
            <a:extLst>
              <a:ext uri="{FF2B5EF4-FFF2-40B4-BE49-F238E27FC236}">
                <a16:creationId xmlns:a16="http://schemas.microsoft.com/office/drawing/2014/main" id="{A617A3B6-CF45-3A45-A42D-A773DB110E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77325" y="6124055"/>
            <a:ext cx="1724633" cy="333088"/>
          </a:xfrm>
          <a:prstGeom prst="rect">
            <a:avLst/>
          </a:prstGeom>
        </p:spPr>
      </p:pic>
    </p:spTree>
    <p:extLst>
      <p:ext uri="{BB962C8B-B14F-4D97-AF65-F5344CB8AC3E}">
        <p14:creationId xmlns:p14="http://schemas.microsoft.com/office/powerpoint/2010/main" val="1780843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3F040-CFAB-48A7-891A-D4D7E8F877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1FD596BC-30C6-45E5-95EA-D6E43CBE94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E4CC51-1281-4DDB-97EB-FD23D5F5665D}"/>
              </a:ext>
            </a:extLst>
          </p:cNvPr>
          <p:cNvSpPr>
            <a:spLocks noGrp="1"/>
          </p:cNvSpPr>
          <p:nvPr>
            <p:ph type="dt" sz="half" idx="10"/>
          </p:nvPr>
        </p:nvSpPr>
        <p:spPr/>
        <p:txBody>
          <a:bodyPr/>
          <a:lstStyle/>
          <a:p>
            <a:fld id="{E8F6E272-7104-46BB-8383-A417A966D95C}" type="datetimeFigureOut">
              <a:rPr lang="en-IE" smtClean="0"/>
              <a:t>07/09/2021</a:t>
            </a:fld>
            <a:endParaRPr lang="en-IE"/>
          </a:p>
        </p:txBody>
      </p:sp>
      <p:sp>
        <p:nvSpPr>
          <p:cNvPr id="5" name="Footer Placeholder 4">
            <a:extLst>
              <a:ext uri="{FF2B5EF4-FFF2-40B4-BE49-F238E27FC236}">
                <a16:creationId xmlns:a16="http://schemas.microsoft.com/office/drawing/2014/main" id="{C60B66A0-8A28-4A81-A064-A721821B8EE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A7A36CC-E916-4D94-9308-E551D0C0BE2B}"/>
              </a:ext>
            </a:extLst>
          </p:cNvPr>
          <p:cNvSpPr>
            <a:spLocks noGrp="1"/>
          </p:cNvSpPr>
          <p:nvPr>
            <p:ph type="sldNum" sz="quarter" idx="12"/>
          </p:nvPr>
        </p:nvSpPr>
        <p:spPr/>
        <p:txBody>
          <a:bodyPr/>
          <a:lstStyle/>
          <a:p>
            <a:fld id="{BF73F274-1F10-481C-83A8-4EDFD1D96C16}" type="slidenum">
              <a:rPr lang="en-IE" smtClean="0"/>
              <a:t>‹#›</a:t>
            </a:fld>
            <a:endParaRPr lang="en-IE"/>
          </a:p>
        </p:txBody>
      </p:sp>
    </p:spTree>
    <p:extLst>
      <p:ext uri="{BB962C8B-B14F-4D97-AF65-F5344CB8AC3E}">
        <p14:creationId xmlns:p14="http://schemas.microsoft.com/office/powerpoint/2010/main" val="3666996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6BFBC-0F34-4709-BFCE-A25D4FE1333C}"/>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CDF3D4FA-AF7D-4826-81EB-2948926ECF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7D500007-DC3A-4D15-91CF-85074AE464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C5FC785C-7C6F-498D-AD1E-167ACDF7AFB2}"/>
              </a:ext>
            </a:extLst>
          </p:cNvPr>
          <p:cNvSpPr>
            <a:spLocks noGrp="1"/>
          </p:cNvSpPr>
          <p:nvPr>
            <p:ph type="dt" sz="half" idx="10"/>
          </p:nvPr>
        </p:nvSpPr>
        <p:spPr/>
        <p:txBody>
          <a:bodyPr/>
          <a:lstStyle/>
          <a:p>
            <a:fld id="{E8F6E272-7104-46BB-8383-A417A966D95C}" type="datetimeFigureOut">
              <a:rPr lang="en-IE" smtClean="0"/>
              <a:t>07/09/2021</a:t>
            </a:fld>
            <a:endParaRPr lang="en-IE"/>
          </a:p>
        </p:txBody>
      </p:sp>
      <p:sp>
        <p:nvSpPr>
          <p:cNvPr id="6" name="Footer Placeholder 5">
            <a:extLst>
              <a:ext uri="{FF2B5EF4-FFF2-40B4-BE49-F238E27FC236}">
                <a16:creationId xmlns:a16="http://schemas.microsoft.com/office/drawing/2014/main" id="{A44B7156-A48E-452B-A3FC-A3A2B5FA03C9}"/>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187B9BA8-073C-42EA-9FE6-89FACE822472}"/>
              </a:ext>
            </a:extLst>
          </p:cNvPr>
          <p:cNvSpPr>
            <a:spLocks noGrp="1"/>
          </p:cNvSpPr>
          <p:nvPr>
            <p:ph type="sldNum" sz="quarter" idx="12"/>
          </p:nvPr>
        </p:nvSpPr>
        <p:spPr/>
        <p:txBody>
          <a:bodyPr/>
          <a:lstStyle/>
          <a:p>
            <a:fld id="{BF73F274-1F10-481C-83A8-4EDFD1D96C16}" type="slidenum">
              <a:rPr lang="en-IE" smtClean="0"/>
              <a:t>‹#›</a:t>
            </a:fld>
            <a:endParaRPr lang="en-IE"/>
          </a:p>
        </p:txBody>
      </p:sp>
    </p:spTree>
    <p:extLst>
      <p:ext uri="{BB962C8B-B14F-4D97-AF65-F5344CB8AC3E}">
        <p14:creationId xmlns:p14="http://schemas.microsoft.com/office/powerpoint/2010/main" val="2821116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5879C-4E50-47A4-B148-D33729353473}"/>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5896C5FC-B481-492B-9EBF-FEA95DBF94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729BE5-694D-4BA7-AB6D-79DF70DFE6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5DCA3256-E987-4D46-B36C-C6C43F1F2F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5FB1AB-B166-497C-A0F8-996B4502C8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EB5A2DD1-AEF9-433C-A932-7924949DE475}"/>
              </a:ext>
            </a:extLst>
          </p:cNvPr>
          <p:cNvSpPr>
            <a:spLocks noGrp="1"/>
          </p:cNvSpPr>
          <p:nvPr>
            <p:ph type="dt" sz="half" idx="10"/>
          </p:nvPr>
        </p:nvSpPr>
        <p:spPr/>
        <p:txBody>
          <a:bodyPr/>
          <a:lstStyle/>
          <a:p>
            <a:fld id="{E8F6E272-7104-46BB-8383-A417A966D95C}" type="datetimeFigureOut">
              <a:rPr lang="en-IE" smtClean="0"/>
              <a:t>07/09/2021</a:t>
            </a:fld>
            <a:endParaRPr lang="en-IE"/>
          </a:p>
        </p:txBody>
      </p:sp>
      <p:sp>
        <p:nvSpPr>
          <p:cNvPr id="8" name="Footer Placeholder 7">
            <a:extLst>
              <a:ext uri="{FF2B5EF4-FFF2-40B4-BE49-F238E27FC236}">
                <a16:creationId xmlns:a16="http://schemas.microsoft.com/office/drawing/2014/main" id="{48394EAA-A3EE-4720-A23F-DBD3C196A60D}"/>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6F128170-6BE9-4A9F-A6DB-CA870B346D93}"/>
              </a:ext>
            </a:extLst>
          </p:cNvPr>
          <p:cNvSpPr>
            <a:spLocks noGrp="1"/>
          </p:cNvSpPr>
          <p:nvPr>
            <p:ph type="sldNum" sz="quarter" idx="12"/>
          </p:nvPr>
        </p:nvSpPr>
        <p:spPr/>
        <p:txBody>
          <a:bodyPr/>
          <a:lstStyle/>
          <a:p>
            <a:fld id="{BF73F274-1F10-481C-83A8-4EDFD1D96C16}" type="slidenum">
              <a:rPr lang="en-IE" smtClean="0"/>
              <a:t>‹#›</a:t>
            </a:fld>
            <a:endParaRPr lang="en-IE"/>
          </a:p>
        </p:txBody>
      </p:sp>
    </p:spTree>
    <p:extLst>
      <p:ext uri="{BB962C8B-B14F-4D97-AF65-F5344CB8AC3E}">
        <p14:creationId xmlns:p14="http://schemas.microsoft.com/office/powerpoint/2010/main" val="4213944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1260D-E35C-4000-8853-F6A7460CC6DE}"/>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3927E382-A488-4701-982E-4072235A66F5}"/>
              </a:ext>
            </a:extLst>
          </p:cNvPr>
          <p:cNvSpPr>
            <a:spLocks noGrp="1"/>
          </p:cNvSpPr>
          <p:nvPr>
            <p:ph type="dt" sz="half" idx="10"/>
          </p:nvPr>
        </p:nvSpPr>
        <p:spPr/>
        <p:txBody>
          <a:bodyPr/>
          <a:lstStyle/>
          <a:p>
            <a:fld id="{E8F6E272-7104-46BB-8383-A417A966D95C}" type="datetimeFigureOut">
              <a:rPr lang="en-IE" smtClean="0"/>
              <a:t>07/09/2021</a:t>
            </a:fld>
            <a:endParaRPr lang="en-IE"/>
          </a:p>
        </p:txBody>
      </p:sp>
      <p:sp>
        <p:nvSpPr>
          <p:cNvPr id="4" name="Footer Placeholder 3">
            <a:extLst>
              <a:ext uri="{FF2B5EF4-FFF2-40B4-BE49-F238E27FC236}">
                <a16:creationId xmlns:a16="http://schemas.microsoft.com/office/drawing/2014/main" id="{89C0F792-A2DC-4B3C-B33F-F1BBDCD1AA23}"/>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956AD1F2-CEF5-4F34-9788-456A88CB1CA9}"/>
              </a:ext>
            </a:extLst>
          </p:cNvPr>
          <p:cNvSpPr>
            <a:spLocks noGrp="1"/>
          </p:cNvSpPr>
          <p:nvPr>
            <p:ph type="sldNum" sz="quarter" idx="12"/>
          </p:nvPr>
        </p:nvSpPr>
        <p:spPr/>
        <p:txBody>
          <a:bodyPr/>
          <a:lstStyle/>
          <a:p>
            <a:fld id="{BF73F274-1F10-481C-83A8-4EDFD1D96C16}" type="slidenum">
              <a:rPr lang="en-IE" smtClean="0"/>
              <a:t>‹#›</a:t>
            </a:fld>
            <a:endParaRPr lang="en-IE"/>
          </a:p>
        </p:txBody>
      </p:sp>
    </p:spTree>
    <p:extLst>
      <p:ext uri="{BB962C8B-B14F-4D97-AF65-F5344CB8AC3E}">
        <p14:creationId xmlns:p14="http://schemas.microsoft.com/office/powerpoint/2010/main" val="534680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B17AD3-A031-4075-88B9-BA3DD6F65B4F}"/>
              </a:ext>
            </a:extLst>
          </p:cNvPr>
          <p:cNvSpPr>
            <a:spLocks noGrp="1"/>
          </p:cNvSpPr>
          <p:nvPr>
            <p:ph type="dt" sz="half" idx="10"/>
          </p:nvPr>
        </p:nvSpPr>
        <p:spPr/>
        <p:txBody>
          <a:bodyPr/>
          <a:lstStyle/>
          <a:p>
            <a:fld id="{E8F6E272-7104-46BB-8383-A417A966D95C}" type="datetimeFigureOut">
              <a:rPr lang="en-IE" smtClean="0"/>
              <a:t>07/09/2021</a:t>
            </a:fld>
            <a:endParaRPr lang="en-IE"/>
          </a:p>
        </p:txBody>
      </p:sp>
      <p:sp>
        <p:nvSpPr>
          <p:cNvPr id="3" name="Footer Placeholder 2">
            <a:extLst>
              <a:ext uri="{FF2B5EF4-FFF2-40B4-BE49-F238E27FC236}">
                <a16:creationId xmlns:a16="http://schemas.microsoft.com/office/drawing/2014/main" id="{E11E3F13-A1DA-4001-A301-361D117B83F7}"/>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627C7A38-3215-4FE4-A1F7-FC08E2E51E80}"/>
              </a:ext>
            </a:extLst>
          </p:cNvPr>
          <p:cNvSpPr>
            <a:spLocks noGrp="1"/>
          </p:cNvSpPr>
          <p:nvPr>
            <p:ph type="sldNum" sz="quarter" idx="12"/>
          </p:nvPr>
        </p:nvSpPr>
        <p:spPr/>
        <p:txBody>
          <a:bodyPr/>
          <a:lstStyle/>
          <a:p>
            <a:fld id="{BF73F274-1F10-481C-83A8-4EDFD1D96C16}" type="slidenum">
              <a:rPr lang="en-IE" smtClean="0"/>
              <a:t>‹#›</a:t>
            </a:fld>
            <a:endParaRPr lang="en-IE"/>
          </a:p>
        </p:txBody>
      </p:sp>
    </p:spTree>
    <p:extLst>
      <p:ext uri="{BB962C8B-B14F-4D97-AF65-F5344CB8AC3E}">
        <p14:creationId xmlns:p14="http://schemas.microsoft.com/office/powerpoint/2010/main" val="441077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34437-9AAE-4F36-868B-FC4F2CE59B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F811E0FA-85E5-4F5F-B67E-CAFC95EE6E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FB0D770F-1356-4660-B714-2AF1F475DB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5D55E8-9ACF-4BB2-876C-B0C0FFE2CB17}"/>
              </a:ext>
            </a:extLst>
          </p:cNvPr>
          <p:cNvSpPr>
            <a:spLocks noGrp="1"/>
          </p:cNvSpPr>
          <p:nvPr>
            <p:ph type="dt" sz="half" idx="10"/>
          </p:nvPr>
        </p:nvSpPr>
        <p:spPr/>
        <p:txBody>
          <a:bodyPr/>
          <a:lstStyle/>
          <a:p>
            <a:fld id="{E8F6E272-7104-46BB-8383-A417A966D95C}" type="datetimeFigureOut">
              <a:rPr lang="en-IE" smtClean="0"/>
              <a:t>07/09/2021</a:t>
            </a:fld>
            <a:endParaRPr lang="en-IE"/>
          </a:p>
        </p:txBody>
      </p:sp>
      <p:sp>
        <p:nvSpPr>
          <p:cNvPr id="6" name="Footer Placeholder 5">
            <a:extLst>
              <a:ext uri="{FF2B5EF4-FFF2-40B4-BE49-F238E27FC236}">
                <a16:creationId xmlns:a16="http://schemas.microsoft.com/office/drawing/2014/main" id="{4F2CA304-D68A-421E-8258-B7653EE71294}"/>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E9DDBA06-4A23-48B9-BE90-48B17C47533C}"/>
              </a:ext>
            </a:extLst>
          </p:cNvPr>
          <p:cNvSpPr>
            <a:spLocks noGrp="1"/>
          </p:cNvSpPr>
          <p:nvPr>
            <p:ph type="sldNum" sz="quarter" idx="12"/>
          </p:nvPr>
        </p:nvSpPr>
        <p:spPr/>
        <p:txBody>
          <a:bodyPr/>
          <a:lstStyle/>
          <a:p>
            <a:fld id="{BF73F274-1F10-481C-83A8-4EDFD1D96C16}" type="slidenum">
              <a:rPr lang="en-IE" smtClean="0"/>
              <a:t>‹#›</a:t>
            </a:fld>
            <a:endParaRPr lang="en-IE"/>
          </a:p>
        </p:txBody>
      </p:sp>
    </p:spTree>
    <p:extLst>
      <p:ext uri="{BB962C8B-B14F-4D97-AF65-F5344CB8AC3E}">
        <p14:creationId xmlns:p14="http://schemas.microsoft.com/office/powerpoint/2010/main" val="2241412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F08A9-DAD6-4C65-A1EA-68779691C3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681F3C0D-1FD7-474C-A907-6417869183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6B55BD12-6AD8-4424-A1E0-F788563263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7CA85C-8D90-493E-B49A-C9457101D13E}"/>
              </a:ext>
            </a:extLst>
          </p:cNvPr>
          <p:cNvSpPr>
            <a:spLocks noGrp="1"/>
          </p:cNvSpPr>
          <p:nvPr>
            <p:ph type="dt" sz="half" idx="10"/>
          </p:nvPr>
        </p:nvSpPr>
        <p:spPr/>
        <p:txBody>
          <a:bodyPr/>
          <a:lstStyle/>
          <a:p>
            <a:fld id="{E8F6E272-7104-46BB-8383-A417A966D95C}" type="datetimeFigureOut">
              <a:rPr lang="en-IE" smtClean="0"/>
              <a:t>07/09/2021</a:t>
            </a:fld>
            <a:endParaRPr lang="en-IE"/>
          </a:p>
        </p:txBody>
      </p:sp>
      <p:sp>
        <p:nvSpPr>
          <p:cNvPr id="6" name="Footer Placeholder 5">
            <a:extLst>
              <a:ext uri="{FF2B5EF4-FFF2-40B4-BE49-F238E27FC236}">
                <a16:creationId xmlns:a16="http://schemas.microsoft.com/office/drawing/2014/main" id="{D13FD5BF-2C42-4AF9-9335-256824EB7E6C}"/>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77466AB8-BA5F-4D14-97F7-2C4197A211E5}"/>
              </a:ext>
            </a:extLst>
          </p:cNvPr>
          <p:cNvSpPr>
            <a:spLocks noGrp="1"/>
          </p:cNvSpPr>
          <p:nvPr>
            <p:ph type="sldNum" sz="quarter" idx="12"/>
          </p:nvPr>
        </p:nvSpPr>
        <p:spPr/>
        <p:txBody>
          <a:bodyPr/>
          <a:lstStyle/>
          <a:p>
            <a:fld id="{BF73F274-1F10-481C-83A8-4EDFD1D96C16}" type="slidenum">
              <a:rPr lang="en-IE" smtClean="0"/>
              <a:t>‹#›</a:t>
            </a:fld>
            <a:endParaRPr lang="en-IE"/>
          </a:p>
        </p:txBody>
      </p:sp>
    </p:spTree>
    <p:extLst>
      <p:ext uri="{BB962C8B-B14F-4D97-AF65-F5344CB8AC3E}">
        <p14:creationId xmlns:p14="http://schemas.microsoft.com/office/powerpoint/2010/main" val="3789099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C4D198-A10C-47F5-9B02-88F984CA2E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5DC88D05-47E7-4B1B-B62B-012953FAD9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E737459F-AF18-4B21-98BD-2F1D007C59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F6E272-7104-46BB-8383-A417A966D95C}" type="datetimeFigureOut">
              <a:rPr lang="en-IE" smtClean="0"/>
              <a:t>07/09/2021</a:t>
            </a:fld>
            <a:endParaRPr lang="en-IE"/>
          </a:p>
        </p:txBody>
      </p:sp>
      <p:sp>
        <p:nvSpPr>
          <p:cNvPr id="5" name="Footer Placeholder 4">
            <a:extLst>
              <a:ext uri="{FF2B5EF4-FFF2-40B4-BE49-F238E27FC236}">
                <a16:creationId xmlns:a16="http://schemas.microsoft.com/office/drawing/2014/main" id="{993BFCCC-27A4-4FB9-BA08-40B46309CC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4077BF34-43E0-4747-A6A8-DB37AEABE3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73F274-1F10-481C-83A8-4EDFD1D96C16}" type="slidenum">
              <a:rPr lang="en-IE" smtClean="0"/>
              <a:t>‹#›</a:t>
            </a:fld>
            <a:endParaRPr lang="en-IE"/>
          </a:p>
        </p:txBody>
      </p:sp>
    </p:spTree>
    <p:extLst>
      <p:ext uri="{BB962C8B-B14F-4D97-AF65-F5344CB8AC3E}">
        <p14:creationId xmlns:p14="http://schemas.microsoft.com/office/powerpoint/2010/main" val="1631305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AF7E0A-E5C4-4815-B9DE-D599C14F86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5B386C1C-002B-4BED-8773-1D9E1D94D2F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30173445-0009-4148-A766-9F51A5273192}"/>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IE"/>
          </a:p>
        </p:txBody>
      </p:sp>
      <p:sp>
        <p:nvSpPr>
          <p:cNvPr id="5" name="Footer Placeholder 4">
            <a:extLst>
              <a:ext uri="{FF2B5EF4-FFF2-40B4-BE49-F238E27FC236}">
                <a16:creationId xmlns:a16="http://schemas.microsoft.com/office/drawing/2014/main" id="{BDBF2D2D-A45D-4C5F-AC14-75123EEC2F4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475AB085-3F53-4C2F-B6B7-AA791253E6F5}"/>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79438C-19F6-4436-9578-A91802B6DEAC}" type="slidenum">
              <a:rPr lang="en-IE" smtClean="0"/>
              <a:t>‹#›</a:t>
            </a:fld>
            <a:endParaRPr lang="en-IE"/>
          </a:p>
        </p:txBody>
      </p:sp>
    </p:spTree>
    <p:extLst>
      <p:ext uri="{BB962C8B-B14F-4D97-AF65-F5344CB8AC3E}">
        <p14:creationId xmlns:p14="http://schemas.microsoft.com/office/powerpoint/2010/main" val="3242930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7.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7.pn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9.jp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7.pn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7.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30.jpe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hyperlink" Target="http://www.thecatholicpetition.org/" TargetMode="External"/><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9.jp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27.jpe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jpeg"/><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jpg"/><Relationship Id="rId2" Type="http://schemas.openxmlformats.org/officeDocument/2006/relationships/image" Target="../media/image34.jpe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7.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38.jpe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30.jpe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42.jpe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hyperlink" Target="http://www.thecatholicpetition.org/" TargetMode="External"/><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9.jpg"/><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jp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7.pn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jpg"/><Relationship Id="rId2" Type="http://schemas.openxmlformats.org/officeDocument/2006/relationships/image" Target="../media/image45.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7.pn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27.jpe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50.jpe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38.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44.jpe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hyperlink" Target="http://www.thecatholicpetition.org/" TargetMode="External"/><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9.jpg"/><Relationship Id="rId5" Type="http://schemas.openxmlformats.org/officeDocument/2006/relationships/image" Target="../media/image23.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5.jpe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7.png"/><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jpg"/><Relationship Id="rId2" Type="http://schemas.openxmlformats.org/officeDocument/2006/relationships/image" Target="../media/image57.jpe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7.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9.jpe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7.png"/><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38.jpe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jpg"/><Relationship Id="rId2" Type="http://schemas.openxmlformats.org/officeDocument/2006/relationships/image" Target="../media/image59.jpe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7.png"/><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65.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9.jp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hyperlink" Target="http://www.mywaste.ie/" TargetMode="Externa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hyperlink" Target="http://www.easytreesie.com/" TargetMode="External"/><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hyperlink" Target="http://www.thecatholicpetition.org/" TargetMode="External"/><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9.jpg"/><Relationship Id="rId5" Type="http://schemas.openxmlformats.org/officeDocument/2006/relationships/image" Target="../media/image23.png"/><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9.jp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70.JPG"/><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19.jp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7.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hyperlink" Target="http://www.thecatholicpetition.org/" TargetMode="External"/><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9.jp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A281872-6235-41B3-9205-37E65D127FE6}"/>
              </a:ext>
            </a:extLst>
          </p:cNvPr>
          <p:cNvSpPr>
            <a:spLocks noGrp="1"/>
          </p:cNvSpPr>
          <p:nvPr>
            <p:ph type="subTitle" idx="1"/>
          </p:nvPr>
        </p:nvSpPr>
        <p:spPr>
          <a:xfrm>
            <a:off x="65992" y="4777294"/>
            <a:ext cx="5532168" cy="418532"/>
          </a:xfrm>
        </p:spPr>
        <p:txBody>
          <a:bodyPr>
            <a:normAutofit/>
          </a:bodyPr>
          <a:lstStyle/>
          <a:p>
            <a:r>
              <a:rPr lang="en-GB" sz="2000" b="1" dirty="0">
                <a:solidFill>
                  <a:schemeClr val="accent2">
                    <a:lumMod val="50000"/>
                  </a:schemeClr>
                </a:solidFill>
                <a:effectLst>
                  <a:outerShdw blurRad="38100" dist="38100" dir="2700000" algn="tl">
                    <a:srgbClr val="000000">
                      <a:alpha val="43137"/>
                    </a:srgbClr>
                  </a:outerShdw>
                </a:effectLst>
              </a:rPr>
              <a:t>One for each day of the Season of Creation 2021</a:t>
            </a:r>
            <a:endParaRPr lang="en-IE" sz="2000" b="1" dirty="0">
              <a:solidFill>
                <a:schemeClr val="accent2">
                  <a:lumMod val="50000"/>
                </a:schemeClr>
              </a:solidFill>
              <a:effectLst>
                <a:outerShdw blurRad="38100" dist="38100" dir="2700000" algn="tl">
                  <a:srgbClr val="000000">
                    <a:alpha val="43137"/>
                  </a:srgbClr>
                </a:outerShdw>
              </a:effectLst>
            </a:endParaRPr>
          </a:p>
        </p:txBody>
      </p:sp>
      <p:pic>
        <p:nvPicPr>
          <p:cNvPr id="5" name="Picture 2" descr="Red rose isolated on white 3d Royalty Free Vector Image">
            <a:extLst>
              <a:ext uri="{FF2B5EF4-FFF2-40B4-BE49-F238E27FC236}">
                <a16:creationId xmlns:a16="http://schemas.microsoft.com/office/drawing/2014/main" id="{9C8FF944-FA64-46FD-86DB-5E34B3E72804}"/>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1050" r="27961" b="8591"/>
          <a:stretch/>
        </p:blipFill>
        <p:spPr bwMode="auto">
          <a:xfrm>
            <a:off x="596628" y="1456850"/>
            <a:ext cx="803893" cy="25920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2140490-CBDB-40BD-BCC7-EA65B91E48D7}"/>
              </a:ext>
            </a:extLst>
          </p:cNvPr>
          <p:cNvSpPr txBox="1"/>
          <p:nvPr/>
        </p:nvSpPr>
        <p:spPr>
          <a:xfrm>
            <a:off x="2196338" y="1022135"/>
            <a:ext cx="5318077" cy="3754874"/>
          </a:xfrm>
          <a:prstGeom prst="rect">
            <a:avLst/>
          </a:prstGeom>
          <a:noFill/>
        </p:spPr>
        <p:txBody>
          <a:bodyPr wrap="square" rtlCol="0">
            <a:spAutoFit/>
          </a:bodyPr>
          <a:lstStyle/>
          <a:p>
            <a:r>
              <a:rPr lang="en-GB" sz="2000" b="1" i="1" dirty="0">
                <a:solidFill>
                  <a:srgbClr val="843C0C"/>
                </a:solidFill>
              </a:rPr>
              <a:t>“Rivers do not drink their own water;</a:t>
            </a:r>
          </a:p>
          <a:p>
            <a:r>
              <a:rPr lang="en-GB" sz="2000" b="1" i="1" dirty="0">
                <a:solidFill>
                  <a:srgbClr val="843C0C"/>
                </a:solidFill>
              </a:rPr>
              <a:t>trees do not eat their own fruit;</a:t>
            </a:r>
          </a:p>
          <a:p>
            <a:r>
              <a:rPr lang="en-GB" sz="2000" b="1" i="1" dirty="0">
                <a:solidFill>
                  <a:srgbClr val="843C0C"/>
                </a:solidFill>
              </a:rPr>
              <a:t>the Sun does not shine on itself and</a:t>
            </a:r>
          </a:p>
          <a:p>
            <a:r>
              <a:rPr lang="en-GB" sz="2000" b="1" i="1" dirty="0">
                <a:solidFill>
                  <a:srgbClr val="843C0C"/>
                </a:solidFill>
              </a:rPr>
              <a:t>flowers do not spread their </a:t>
            </a:r>
          </a:p>
          <a:p>
            <a:r>
              <a:rPr lang="en-GB" sz="2000" b="1" i="1" dirty="0">
                <a:solidFill>
                  <a:srgbClr val="843C0C"/>
                </a:solidFill>
              </a:rPr>
              <a:t>fragrance for themselves.</a:t>
            </a:r>
          </a:p>
          <a:p>
            <a:r>
              <a:rPr lang="en-GB" sz="2000" b="1" i="1" dirty="0">
                <a:solidFill>
                  <a:srgbClr val="843C0C"/>
                </a:solidFill>
              </a:rPr>
              <a:t>Living for others is a rule of nature.</a:t>
            </a:r>
          </a:p>
          <a:p>
            <a:r>
              <a:rPr lang="en-GB" sz="2000" b="1" i="1" dirty="0">
                <a:solidFill>
                  <a:srgbClr val="843C0C"/>
                </a:solidFill>
              </a:rPr>
              <a:t>We are all born to help each other.</a:t>
            </a:r>
          </a:p>
          <a:p>
            <a:r>
              <a:rPr lang="en-GB" sz="2000" b="1" i="1" dirty="0">
                <a:solidFill>
                  <a:srgbClr val="843C0C"/>
                </a:solidFill>
              </a:rPr>
              <a:t>No matter how difficult it is….</a:t>
            </a:r>
          </a:p>
          <a:p>
            <a:r>
              <a:rPr lang="en-GB" sz="2000" b="1" i="1" dirty="0">
                <a:solidFill>
                  <a:srgbClr val="843C0C"/>
                </a:solidFill>
              </a:rPr>
              <a:t>Life is good when you are happy;</a:t>
            </a:r>
          </a:p>
          <a:p>
            <a:r>
              <a:rPr lang="en-GB" sz="2000" b="1" i="1" dirty="0">
                <a:solidFill>
                  <a:srgbClr val="843C0C"/>
                </a:solidFill>
              </a:rPr>
              <a:t>but much better when others </a:t>
            </a:r>
          </a:p>
          <a:p>
            <a:r>
              <a:rPr lang="en-GB" sz="2000" b="1" i="1" dirty="0">
                <a:solidFill>
                  <a:srgbClr val="843C0C"/>
                </a:solidFill>
              </a:rPr>
              <a:t>are happy because of you.”</a:t>
            </a:r>
          </a:p>
          <a:p>
            <a:r>
              <a:rPr lang="en-GB" dirty="0">
                <a:solidFill>
                  <a:srgbClr val="843C0C"/>
                </a:solidFill>
              </a:rPr>
              <a:t>			  Pope Francis.</a:t>
            </a:r>
            <a:endParaRPr lang="en-IE" dirty="0">
              <a:solidFill>
                <a:srgbClr val="843C0C"/>
              </a:solidFill>
            </a:endParaRPr>
          </a:p>
        </p:txBody>
      </p:sp>
      <p:pic>
        <p:nvPicPr>
          <p:cNvPr id="7172" name="Picture 4" descr="Download World In Our Hands Clipart Earth Natural Environment - Barack  Obama Environmentalists 3&quot; Pin Button 2012 Campaign - Free Transparent PNG  Download - PNGkey">
            <a:extLst>
              <a:ext uri="{FF2B5EF4-FFF2-40B4-BE49-F238E27FC236}">
                <a16:creationId xmlns:a16="http://schemas.microsoft.com/office/drawing/2014/main" id="{FECE2D41-3802-4590-8A6F-C23C6D8C4756}"/>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17756" t="6256" r="17850" b="10360"/>
          <a:stretch/>
        </p:blipFill>
        <p:spPr bwMode="auto">
          <a:xfrm>
            <a:off x="6964300" y="197335"/>
            <a:ext cx="4378828" cy="51089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26CFCDF-4BA4-4CC3-BE22-0ACA29168A4B}"/>
              </a:ext>
            </a:extLst>
          </p:cNvPr>
          <p:cNvSpPr/>
          <p:nvPr/>
        </p:nvSpPr>
        <p:spPr>
          <a:xfrm>
            <a:off x="5359003" y="754856"/>
            <a:ext cx="473140" cy="109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6" name="Picture 2" descr="Wood floor png images | PNGEgg">
            <a:extLst>
              <a:ext uri="{FF2B5EF4-FFF2-40B4-BE49-F238E27FC236}">
                <a16:creationId xmlns:a16="http://schemas.microsoft.com/office/drawing/2014/main" id="{5F52539E-6A3F-4A8A-A1A1-E0AF5E0CFC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0648"/>
          <a:stretch/>
        </p:blipFill>
        <p:spPr bwMode="auto">
          <a:xfrm>
            <a:off x="0" y="5185814"/>
            <a:ext cx="12192000" cy="167218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D4B4610-F380-4D4B-9FC4-273F2C16AB61}"/>
              </a:ext>
            </a:extLst>
          </p:cNvPr>
          <p:cNvSpPr txBox="1"/>
          <p:nvPr/>
        </p:nvSpPr>
        <p:spPr>
          <a:xfrm>
            <a:off x="1270000" y="5426748"/>
            <a:ext cx="9946639" cy="1200329"/>
          </a:xfrm>
          <a:prstGeom prst="rect">
            <a:avLst/>
          </a:prstGeom>
          <a:noFill/>
        </p:spPr>
        <p:txBody>
          <a:bodyPr wrap="square" rtlCol="0">
            <a:spAutoFit/>
          </a:bodyPr>
          <a:lstStyle/>
          <a:p>
            <a:pPr algn="ctr"/>
            <a:r>
              <a:rPr lang="en-GB" sz="2400" b="1" i="1" dirty="0">
                <a:solidFill>
                  <a:schemeClr val="bg1"/>
                </a:solidFill>
                <a:effectLst>
                  <a:outerShdw blurRad="38100" dist="38100" dir="2700000" algn="tl">
                    <a:srgbClr val="000000">
                      <a:alpha val="43137"/>
                    </a:srgbClr>
                  </a:outerShdw>
                </a:effectLst>
              </a:rPr>
              <a:t>Our lives will not be measured by the big things we do but rather by the little steps we take to make a difference.  Each day during the Season of Creation take a step with us and together we will change the world.</a:t>
            </a:r>
            <a:endParaRPr lang="en-IE" sz="2400" b="1" i="1" dirty="0">
              <a:solidFill>
                <a:schemeClr val="bg1"/>
              </a:solidFill>
              <a:effectLst>
                <a:outerShdw blurRad="38100" dist="38100" dir="2700000" algn="tl">
                  <a:srgbClr val="000000">
                    <a:alpha val="43137"/>
                  </a:srgbClr>
                </a:outerShdw>
              </a:effectLst>
            </a:endParaRPr>
          </a:p>
        </p:txBody>
      </p:sp>
      <p:pic>
        <p:nvPicPr>
          <p:cNvPr id="11" name="Picture 2" descr="Bonnybrook Parish Logo with Eco-Aware imagery of a tree and the world">
            <a:extLst>
              <a:ext uri="{FF2B5EF4-FFF2-40B4-BE49-F238E27FC236}">
                <a16:creationId xmlns:a16="http://schemas.microsoft.com/office/drawing/2014/main" id="{A2EB27C9-897B-487F-8707-F74BC5E8BF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75420" y="51407"/>
            <a:ext cx="2563525" cy="636209"/>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a:extLst>
              <a:ext uri="{FF2B5EF4-FFF2-40B4-BE49-F238E27FC236}">
                <a16:creationId xmlns:a16="http://schemas.microsoft.com/office/drawing/2014/main" id="{04970A5C-5589-4A19-8A9A-CB428B2F1511}"/>
              </a:ext>
            </a:extLst>
          </p:cNvPr>
          <p:cNvSpPr>
            <a:spLocks noGrp="1"/>
          </p:cNvSpPr>
          <p:nvPr>
            <p:ph type="ctrTitle"/>
          </p:nvPr>
        </p:nvSpPr>
        <p:spPr>
          <a:xfrm>
            <a:off x="322907" y="211960"/>
            <a:ext cx="7886373" cy="809890"/>
          </a:xfrm>
        </p:spPr>
        <p:txBody>
          <a:bodyPr>
            <a:noAutofit/>
          </a:bodyPr>
          <a:lstStyle/>
          <a:p>
            <a:r>
              <a:rPr lang="en-GB" sz="3200" b="1" dirty="0">
                <a:solidFill>
                  <a:srgbClr val="843C0C"/>
                </a:solidFill>
                <a:effectLst>
                  <a:outerShdw blurRad="38100" dist="38100" dir="2700000" algn="tl">
                    <a:srgbClr val="000000">
                      <a:alpha val="43137"/>
                    </a:srgbClr>
                  </a:outerShdw>
                </a:effectLst>
                <a:latin typeface="Mongolian Baiti" panose="03000500000000000000" pitchFamily="66" charset="0"/>
                <a:cs typeface="Mongolian Baiti" panose="03000500000000000000" pitchFamily="66" charset="0"/>
              </a:rPr>
              <a:t>Acts of Love for the Season of Creation</a:t>
            </a:r>
            <a:endParaRPr lang="en-IE" sz="3200" b="1" dirty="0">
              <a:solidFill>
                <a:srgbClr val="843C0C"/>
              </a:solidFill>
              <a:effectLst>
                <a:outerShdw blurRad="38100" dist="38100" dir="2700000" algn="tl">
                  <a:srgbClr val="000000">
                    <a:alpha val="43137"/>
                  </a:srgbClr>
                </a:outerShdw>
              </a:effectLst>
              <a:latin typeface="Mongolian Baiti" panose="03000500000000000000" pitchFamily="66" charset="0"/>
              <a:cs typeface="Mongolian Baiti" panose="03000500000000000000" pitchFamily="66" charset="0"/>
            </a:endParaRPr>
          </a:p>
        </p:txBody>
      </p:sp>
      <p:pic>
        <p:nvPicPr>
          <p:cNvPr id="21" name="Picture 6" descr="Big red heart Royalty Free Vector Image - VectorStock">
            <a:extLst>
              <a:ext uri="{FF2B5EF4-FFF2-40B4-BE49-F238E27FC236}">
                <a16:creationId xmlns:a16="http://schemas.microsoft.com/office/drawing/2014/main" id="{E416D51A-E89B-484F-835A-A5BFE3A639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 b="8750"/>
          <a:stretch/>
        </p:blipFill>
        <p:spPr bwMode="auto">
          <a:xfrm>
            <a:off x="2691592" y="226828"/>
            <a:ext cx="400075" cy="3569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10;&#10;Description automatically generated">
            <a:extLst>
              <a:ext uri="{FF2B5EF4-FFF2-40B4-BE49-F238E27FC236}">
                <a16:creationId xmlns:a16="http://schemas.microsoft.com/office/drawing/2014/main" id="{75C240E0-B628-47B1-8349-6483F0F7E8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6900" y="825975"/>
            <a:ext cx="1395013" cy="270161"/>
          </a:xfrm>
          <a:prstGeom prst="rect">
            <a:avLst/>
          </a:prstGeom>
        </p:spPr>
      </p:pic>
    </p:spTree>
    <p:extLst>
      <p:ext uri="{BB962C8B-B14F-4D97-AF65-F5344CB8AC3E}">
        <p14:creationId xmlns:p14="http://schemas.microsoft.com/office/powerpoint/2010/main" val="3535545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od floor png images | PNGEgg">
            <a:extLst>
              <a:ext uri="{FF2B5EF4-FFF2-40B4-BE49-F238E27FC236}">
                <a16:creationId xmlns:a16="http://schemas.microsoft.com/office/drawing/2014/main" id="{5F52539E-6A3F-4A8A-A1A1-E0AF5E0CFC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648"/>
          <a:stretch/>
        </p:blipFill>
        <p:spPr bwMode="auto">
          <a:xfrm>
            <a:off x="0" y="5618328"/>
            <a:ext cx="12192000" cy="123967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EA281872-6235-41B3-9205-37E65D127FE6}"/>
              </a:ext>
            </a:extLst>
          </p:cNvPr>
          <p:cNvSpPr>
            <a:spLocks noGrp="1"/>
          </p:cNvSpPr>
          <p:nvPr>
            <p:ph type="subTitle" idx="1"/>
          </p:nvPr>
        </p:nvSpPr>
        <p:spPr>
          <a:xfrm>
            <a:off x="-373780" y="5904223"/>
            <a:ext cx="4992898" cy="691846"/>
          </a:xfrm>
        </p:spPr>
        <p:txBody>
          <a:bodyPr>
            <a:normAutofit/>
          </a:bodyPr>
          <a:lstStyle/>
          <a:p>
            <a:r>
              <a:rPr lang="en-GB" sz="4000" b="1" dirty="0">
                <a:solidFill>
                  <a:srgbClr val="FFC000"/>
                </a:solidFill>
                <a:effectLst>
                  <a:outerShdw blurRad="38100" dist="38100" dir="2700000" algn="tl">
                    <a:srgbClr val="000000">
                      <a:alpha val="43137"/>
                    </a:srgbClr>
                  </a:outerShdw>
                </a:effectLst>
              </a:rPr>
              <a:t>Day 6     </a:t>
            </a:r>
            <a:r>
              <a:rPr lang="en-GB" sz="4000" b="1" dirty="0">
                <a:solidFill>
                  <a:srgbClr val="FFFFFF"/>
                </a:solidFill>
                <a:effectLst>
                  <a:outerShdw blurRad="38100" dist="38100" dir="2700000" algn="tl">
                    <a:srgbClr val="000000">
                      <a:alpha val="43137"/>
                    </a:srgbClr>
                  </a:outerShdw>
                </a:effectLst>
              </a:rPr>
              <a:t>Monday</a:t>
            </a:r>
            <a:endParaRPr lang="en-IE" sz="4000" b="1" dirty="0">
              <a:solidFill>
                <a:srgbClr val="FFFFFF"/>
              </a:solidFill>
              <a:effectLst>
                <a:outerShdw blurRad="38100" dist="38100" dir="2700000" algn="tl">
                  <a:srgbClr val="000000">
                    <a:alpha val="43137"/>
                  </a:srgbClr>
                </a:outerShdw>
              </a:effectLst>
            </a:endParaRPr>
          </a:p>
        </p:txBody>
      </p:sp>
      <p:pic>
        <p:nvPicPr>
          <p:cNvPr id="7" name="Picture 2" descr="Red rose isolated on white 3d Royalty Free Vector Image">
            <a:extLst>
              <a:ext uri="{FF2B5EF4-FFF2-40B4-BE49-F238E27FC236}">
                <a16:creationId xmlns:a16="http://schemas.microsoft.com/office/drawing/2014/main" id="{50207F2B-A77F-4D80-B9E8-CBB7A7F542D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1050" r="27961" b="8591"/>
          <a:stretch/>
        </p:blipFill>
        <p:spPr bwMode="auto">
          <a:xfrm rot="846191" flipH="1">
            <a:off x="8993529" y="808848"/>
            <a:ext cx="1857619" cy="479560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1BFBBF1-0AE7-4FCB-9D6A-66D78C49BCB3}"/>
              </a:ext>
            </a:extLst>
          </p:cNvPr>
          <p:cNvSpPr txBox="1"/>
          <p:nvPr/>
        </p:nvSpPr>
        <p:spPr>
          <a:xfrm>
            <a:off x="3942742" y="654799"/>
            <a:ext cx="4950004" cy="4524315"/>
          </a:xfrm>
          <a:prstGeom prst="rect">
            <a:avLst/>
          </a:prstGeom>
          <a:noFill/>
        </p:spPr>
        <p:txBody>
          <a:bodyPr wrap="square" rtlCol="0">
            <a:spAutoFit/>
          </a:bodyPr>
          <a:lstStyle/>
          <a:p>
            <a:pPr algn="ctr"/>
            <a:r>
              <a:rPr lang="en-GB" sz="3200" b="1" dirty="0">
                <a:solidFill>
                  <a:srgbClr val="843C0C"/>
                </a:solidFill>
              </a:rPr>
              <a:t>Only fill the electric kettle with the amount of water you need.  </a:t>
            </a:r>
          </a:p>
          <a:p>
            <a:pPr algn="ctr"/>
            <a:endParaRPr lang="en-GB" sz="3200" b="1" dirty="0">
              <a:solidFill>
                <a:srgbClr val="843C0C"/>
              </a:solidFill>
            </a:endParaRPr>
          </a:p>
          <a:p>
            <a:pPr algn="ctr"/>
            <a:r>
              <a:rPr lang="en-GB" sz="3200" i="1" dirty="0">
                <a:solidFill>
                  <a:srgbClr val="843C0C"/>
                </a:solidFill>
              </a:rPr>
              <a:t>The energy wasted in boiling a full kettle of water when it is not required is enough to run an energy saving bulb for 9 hours.</a:t>
            </a:r>
          </a:p>
        </p:txBody>
      </p:sp>
      <p:pic>
        <p:nvPicPr>
          <p:cNvPr id="3074" name="Picture 2" descr="Library of poured jpg transparent png files ▻▻▻ Clipart Art 2019">
            <a:extLst>
              <a:ext uri="{FF2B5EF4-FFF2-40B4-BE49-F238E27FC236}">
                <a16:creationId xmlns:a16="http://schemas.microsoft.com/office/drawing/2014/main" id="{6906257F-3F0A-474F-B795-C41DB77EC82B}"/>
              </a:ext>
            </a:extLst>
          </p:cNvPr>
          <p:cNvPicPr>
            <a:picLocks noChangeAspect="1" noChangeArrowheads="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65627" y="390856"/>
            <a:ext cx="3607232" cy="51205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A073E1-BCC2-4AA6-A75D-6C1F3C1234E8}"/>
              </a:ext>
            </a:extLst>
          </p:cNvPr>
          <p:cNvSpPr txBox="1"/>
          <p:nvPr/>
        </p:nvSpPr>
        <p:spPr>
          <a:xfrm>
            <a:off x="6787979" y="5830618"/>
            <a:ext cx="5243383" cy="830997"/>
          </a:xfrm>
          <a:prstGeom prst="rect">
            <a:avLst/>
          </a:prstGeom>
          <a:noFill/>
        </p:spPr>
        <p:txBody>
          <a:bodyPr wrap="square" rtlCol="0">
            <a:spAutoFit/>
          </a:bodyPr>
          <a:lstStyle/>
          <a:p>
            <a:pPr algn="ctr"/>
            <a:r>
              <a:rPr lang="en-GB" sz="2400" b="1" dirty="0">
                <a:solidFill>
                  <a:schemeClr val="accent6">
                    <a:lumMod val="40000"/>
                    <a:lumOff val="60000"/>
                  </a:schemeClr>
                </a:solidFill>
                <a:effectLst>
                  <a:outerShdw blurRad="38100" dist="38100" dir="2700000" algn="tl">
                    <a:srgbClr val="000000">
                      <a:alpha val="43137"/>
                    </a:srgbClr>
                  </a:outerShdw>
                </a:effectLst>
              </a:rPr>
              <a:t>Take a small step and together </a:t>
            </a:r>
          </a:p>
          <a:p>
            <a:pPr algn="ctr"/>
            <a:r>
              <a:rPr lang="en-GB" sz="2400" b="1" dirty="0">
                <a:solidFill>
                  <a:schemeClr val="accent6">
                    <a:lumMod val="40000"/>
                    <a:lumOff val="60000"/>
                  </a:schemeClr>
                </a:solidFill>
                <a:effectLst>
                  <a:outerShdw blurRad="38100" dist="38100" dir="2700000" algn="tl">
                    <a:srgbClr val="000000">
                      <a:alpha val="43137"/>
                    </a:srgbClr>
                  </a:outerShdw>
                </a:effectLst>
              </a:rPr>
              <a:t>we will change the world.</a:t>
            </a:r>
            <a:endParaRPr lang="en-IE" sz="2400" b="1" dirty="0">
              <a:solidFill>
                <a:schemeClr val="accent6">
                  <a:lumMod val="40000"/>
                  <a:lumOff val="60000"/>
                </a:schemeClr>
              </a:solidFill>
              <a:effectLst>
                <a:outerShdw blurRad="38100" dist="38100" dir="2700000" algn="tl">
                  <a:srgbClr val="000000">
                    <a:alpha val="43137"/>
                  </a:srgbClr>
                </a:outerShdw>
              </a:effectLst>
            </a:endParaRPr>
          </a:p>
        </p:txBody>
      </p:sp>
      <p:pic>
        <p:nvPicPr>
          <p:cNvPr id="9" name="Picture 2" descr="Bonnybrook Parish Logo with Eco-Aware imagery of a tree and the world">
            <a:extLst>
              <a:ext uri="{FF2B5EF4-FFF2-40B4-BE49-F238E27FC236}">
                <a16:creationId xmlns:a16="http://schemas.microsoft.com/office/drawing/2014/main" id="{04C40772-C270-4467-8F27-908E92E211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5414" y="5099247"/>
            <a:ext cx="2034699" cy="5049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ogo&#10;&#10;Description automatically generated">
            <a:extLst>
              <a:ext uri="{FF2B5EF4-FFF2-40B4-BE49-F238E27FC236}">
                <a16:creationId xmlns:a16="http://schemas.microsoft.com/office/drawing/2014/main" id="{1EECABB0-88B2-4266-AE29-98104D7191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230" y="5159632"/>
            <a:ext cx="1395013" cy="270161"/>
          </a:xfrm>
          <a:prstGeom prst="rect">
            <a:avLst/>
          </a:prstGeom>
        </p:spPr>
      </p:pic>
    </p:spTree>
    <p:extLst>
      <p:ext uri="{BB962C8B-B14F-4D97-AF65-F5344CB8AC3E}">
        <p14:creationId xmlns:p14="http://schemas.microsoft.com/office/powerpoint/2010/main" val="729056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helf Life of Frozen Meat? | ThriftyFun">
            <a:extLst>
              <a:ext uri="{FF2B5EF4-FFF2-40B4-BE49-F238E27FC236}">
                <a16:creationId xmlns:a16="http://schemas.microsoft.com/office/drawing/2014/main" id="{803E6D00-CE87-4996-BEDD-92D85F017E67}"/>
              </a:ext>
            </a:extLst>
          </p:cNvPr>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2412" y="1485301"/>
            <a:ext cx="3442335" cy="28455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ood floor png images | PNGEgg">
            <a:extLst>
              <a:ext uri="{FF2B5EF4-FFF2-40B4-BE49-F238E27FC236}">
                <a16:creationId xmlns:a16="http://schemas.microsoft.com/office/drawing/2014/main" id="{5F52539E-6A3F-4A8A-A1A1-E0AF5E0CFC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648"/>
          <a:stretch/>
        </p:blipFill>
        <p:spPr bwMode="auto">
          <a:xfrm>
            <a:off x="0" y="5618328"/>
            <a:ext cx="12192000" cy="123967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EA281872-6235-41B3-9205-37E65D127FE6}"/>
              </a:ext>
            </a:extLst>
          </p:cNvPr>
          <p:cNvSpPr>
            <a:spLocks noGrp="1"/>
          </p:cNvSpPr>
          <p:nvPr>
            <p:ph type="subTitle" idx="1"/>
          </p:nvPr>
        </p:nvSpPr>
        <p:spPr>
          <a:xfrm>
            <a:off x="-365234" y="5947474"/>
            <a:ext cx="4992898" cy="830997"/>
          </a:xfrm>
        </p:spPr>
        <p:txBody>
          <a:bodyPr>
            <a:normAutofit/>
          </a:bodyPr>
          <a:lstStyle/>
          <a:p>
            <a:r>
              <a:rPr lang="en-GB" sz="4000" b="1" dirty="0">
                <a:solidFill>
                  <a:srgbClr val="FFC000"/>
                </a:solidFill>
                <a:effectLst>
                  <a:outerShdw blurRad="38100" dist="38100" dir="2700000" algn="tl">
                    <a:srgbClr val="000000">
                      <a:alpha val="43137"/>
                    </a:srgbClr>
                  </a:outerShdw>
                </a:effectLst>
              </a:rPr>
              <a:t>Day 7     </a:t>
            </a:r>
            <a:r>
              <a:rPr lang="en-GB" sz="4000" b="1" dirty="0">
                <a:solidFill>
                  <a:srgbClr val="FFFFFF"/>
                </a:solidFill>
                <a:effectLst>
                  <a:outerShdw blurRad="38100" dist="38100" dir="2700000" algn="tl">
                    <a:srgbClr val="000000">
                      <a:alpha val="43137"/>
                    </a:srgbClr>
                  </a:outerShdw>
                </a:effectLst>
              </a:rPr>
              <a:t>Tuesday</a:t>
            </a:r>
            <a:endParaRPr lang="en-IE" sz="4000" b="1" dirty="0">
              <a:solidFill>
                <a:srgbClr val="FFFFFF"/>
              </a:solidFill>
              <a:effectLst>
                <a:outerShdw blurRad="38100" dist="38100" dir="2700000" algn="tl">
                  <a:srgbClr val="000000">
                    <a:alpha val="43137"/>
                  </a:srgbClr>
                </a:outerShdw>
              </a:effectLst>
            </a:endParaRPr>
          </a:p>
        </p:txBody>
      </p:sp>
      <p:pic>
        <p:nvPicPr>
          <p:cNvPr id="6" name="Picture 2" descr="Red rose isolated on white 3d Royalty Free Vector Image">
            <a:extLst>
              <a:ext uri="{FF2B5EF4-FFF2-40B4-BE49-F238E27FC236}">
                <a16:creationId xmlns:a16="http://schemas.microsoft.com/office/drawing/2014/main" id="{7C15094F-DDE7-4C23-B814-52A1456AD98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1050" r="27961" b="8591"/>
          <a:stretch/>
        </p:blipFill>
        <p:spPr bwMode="auto">
          <a:xfrm rot="846191" flipH="1">
            <a:off x="8993529" y="808848"/>
            <a:ext cx="1857619" cy="479560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87E216E-87FE-45B7-AD61-409EB9586C2D}"/>
              </a:ext>
            </a:extLst>
          </p:cNvPr>
          <p:cNvSpPr txBox="1"/>
          <p:nvPr/>
        </p:nvSpPr>
        <p:spPr>
          <a:xfrm>
            <a:off x="3719384" y="645922"/>
            <a:ext cx="5181600" cy="4524315"/>
          </a:xfrm>
          <a:prstGeom prst="rect">
            <a:avLst/>
          </a:prstGeom>
          <a:noFill/>
        </p:spPr>
        <p:txBody>
          <a:bodyPr wrap="square" rtlCol="0">
            <a:spAutoFit/>
          </a:bodyPr>
          <a:lstStyle/>
          <a:p>
            <a:pPr algn="ctr"/>
            <a:r>
              <a:rPr lang="en-GB" sz="3200" b="1" dirty="0">
                <a:solidFill>
                  <a:srgbClr val="843C0C"/>
                </a:solidFill>
              </a:rPr>
              <a:t>If defrosting something from your freezer, try moving it from the freezer to the fridge the night before.  </a:t>
            </a:r>
          </a:p>
          <a:p>
            <a:pPr algn="ctr"/>
            <a:endParaRPr lang="en-GB" sz="3200" b="1" i="1" dirty="0">
              <a:solidFill>
                <a:srgbClr val="843C0C"/>
              </a:solidFill>
            </a:endParaRPr>
          </a:p>
          <a:p>
            <a:pPr algn="ctr"/>
            <a:r>
              <a:rPr lang="en-GB" sz="3200" i="1" dirty="0">
                <a:solidFill>
                  <a:srgbClr val="843C0C"/>
                </a:solidFill>
              </a:rPr>
              <a:t>The cooling energy invested in the frozen item is recycled in the fridge reducing the energy needed to cool the fridge.</a:t>
            </a:r>
          </a:p>
        </p:txBody>
      </p:sp>
      <p:pic>
        <p:nvPicPr>
          <p:cNvPr id="10" name="Picture 2" descr="Bonnybrook Parish Logo with Eco-Aware imagery of a tree and the world">
            <a:extLst>
              <a:ext uri="{FF2B5EF4-FFF2-40B4-BE49-F238E27FC236}">
                <a16:creationId xmlns:a16="http://schemas.microsoft.com/office/drawing/2014/main" id="{9C5F5BA0-7BC2-4885-834B-F500590746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5414" y="5099247"/>
            <a:ext cx="2034699" cy="5049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27922AB-2F49-45D6-B1A8-FABC47282F03}"/>
              </a:ext>
            </a:extLst>
          </p:cNvPr>
          <p:cNvSpPr txBox="1"/>
          <p:nvPr/>
        </p:nvSpPr>
        <p:spPr>
          <a:xfrm>
            <a:off x="6787979" y="5830618"/>
            <a:ext cx="5243383" cy="830997"/>
          </a:xfrm>
          <a:prstGeom prst="rect">
            <a:avLst/>
          </a:prstGeom>
          <a:noFill/>
        </p:spPr>
        <p:txBody>
          <a:bodyPr wrap="square" rtlCol="0">
            <a:spAutoFit/>
          </a:bodyPr>
          <a:lstStyle/>
          <a:p>
            <a:pPr algn="ctr"/>
            <a:r>
              <a:rPr lang="en-GB" sz="2400" b="1" dirty="0">
                <a:solidFill>
                  <a:schemeClr val="accent6">
                    <a:lumMod val="40000"/>
                    <a:lumOff val="60000"/>
                  </a:schemeClr>
                </a:solidFill>
                <a:effectLst>
                  <a:outerShdw blurRad="38100" dist="38100" dir="2700000" algn="tl">
                    <a:srgbClr val="000000">
                      <a:alpha val="43137"/>
                    </a:srgbClr>
                  </a:outerShdw>
                </a:effectLst>
              </a:rPr>
              <a:t>Take a small step and together </a:t>
            </a:r>
          </a:p>
          <a:p>
            <a:pPr algn="ctr"/>
            <a:r>
              <a:rPr lang="en-GB" sz="2400" b="1" dirty="0">
                <a:solidFill>
                  <a:schemeClr val="accent6">
                    <a:lumMod val="40000"/>
                    <a:lumOff val="60000"/>
                  </a:schemeClr>
                </a:solidFill>
                <a:effectLst>
                  <a:outerShdw blurRad="38100" dist="38100" dir="2700000" algn="tl">
                    <a:srgbClr val="000000">
                      <a:alpha val="43137"/>
                    </a:srgbClr>
                  </a:outerShdw>
                </a:effectLst>
              </a:rPr>
              <a:t>we will change the world.</a:t>
            </a:r>
            <a:endParaRPr lang="en-IE" sz="2400" b="1" dirty="0">
              <a:solidFill>
                <a:schemeClr val="accent6">
                  <a:lumMod val="40000"/>
                  <a:lumOff val="60000"/>
                </a:schemeClr>
              </a:solidFill>
              <a:effectLst>
                <a:outerShdw blurRad="38100" dist="38100" dir="2700000" algn="tl">
                  <a:srgbClr val="000000">
                    <a:alpha val="43137"/>
                  </a:srgbClr>
                </a:outerShdw>
              </a:effectLst>
            </a:endParaRPr>
          </a:p>
        </p:txBody>
      </p:sp>
      <p:pic>
        <p:nvPicPr>
          <p:cNvPr id="9" name="Picture 8" descr="Logo&#10;&#10;Description automatically generated">
            <a:extLst>
              <a:ext uri="{FF2B5EF4-FFF2-40B4-BE49-F238E27FC236}">
                <a16:creationId xmlns:a16="http://schemas.microsoft.com/office/drawing/2014/main" id="{C7040F9F-7A74-442E-A587-C08C40939C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438" y="5170237"/>
            <a:ext cx="1395013" cy="270161"/>
          </a:xfrm>
          <a:prstGeom prst="rect">
            <a:avLst/>
          </a:prstGeom>
        </p:spPr>
      </p:pic>
    </p:spTree>
    <p:extLst>
      <p:ext uri="{BB962C8B-B14F-4D97-AF65-F5344CB8AC3E}">
        <p14:creationId xmlns:p14="http://schemas.microsoft.com/office/powerpoint/2010/main" val="2360601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od floor png images | PNGEgg">
            <a:extLst>
              <a:ext uri="{FF2B5EF4-FFF2-40B4-BE49-F238E27FC236}">
                <a16:creationId xmlns:a16="http://schemas.microsoft.com/office/drawing/2014/main" id="{5F52539E-6A3F-4A8A-A1A1-E0AF5E0CFC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648"/>
          <a:stretch/>
        </p:blipFill>
        <p:spPr bwMode="auto">
          <a:xfrm>
            <a:off x="0" y="5618328"/>
            <a:ext cx="12192000" cy="123967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EA281872-6235-41B3-9205-37E65D127FE6}"/>
              </a:ext>
            </a:extLst>
          </p:cNvPr>
          <p:cNvSpPr>
            <a:spLocks noGrp="1"/>
          </p:cNvSpPr>
          <p:nvPr>
            <p:ph type="subTitle" idx="1"/>
          </p:nvPr>
        </p:nvSpPr>
        <p:spPr>
          <a:xfrm>
            <a:off x="0" y="6025979"/>
            <a:ext cx="4992898" cy="627683"/>
          </a:xfrm>
        </p:spPr>
        <p:txBody>
          <a:bodyPr>
            <a:normAutofit lnSpcReduction="10000"/>
          </a:bodyPr>
          <a:lstStyle/>
          <a:p>
            <a:r>
              <a:rPr lang="en-GB" sz="4000" b="1" dirty="0">
                <a:solidFill>
                  <a:srgbClr val="FFC000"/>
                </a:solidFill>
                <a:effectLst>
                  <a:outerShdw blurRad="38100" dist="38100" dir="2700000" algn="tl">
                    <a:srgbClr val="000000">
                      <a:alpha val="43137"/>
                    </a:srgbClr>
                  </a:outerShdw>
                </a:effectLst>
              </a:rPr>
              <a:t>Day 8     </a:t>
            </a:r>
            <a:r>
              <a:rPr lang="en-GB" sz="4000" b="1" dirty="0">
                <a:solidFill>
                  <a:srgbClr val="FFFFFF"/>
                </a:solidFill>
                <a:effectLst>
                  <a:outerShdw blurRad="38100" dist="38100" dir="2700000" algn="tl">
                    <a:srgbClr val="000000">
                      <a:alpha val="43137"/>
                    </a:srgbClr>
                  </a:outerShdw>
                </a:effectLst>
              </a:rPr>
              <a:t>Wednesday</a:t>
            </a:r>
            <a:endParaRPr lang="en-IE" sz="4000" b="1" dirty="0">
              <a:solidFill>
                <a:srgbClr val="FFFFFF"/>
              </a:solidFill>
              <a:effectLst>
                <a:outerShdw blurRad="38100" dist="38100" dir="2700000" algn="tl">
                  <a:srgbClr val="000000">
                    <a:alpha val="43137"/>
                  </a:srgbClr>
                </a:outerShdw>
              </a:effectLst>
            </a:endParaRPr>
          </a:p>
        </p:txBody>
      </p:sp>
      <p:pic>
        <p:nvPicPr>
          <p:cNvPr id="6" name="Picture 2" descr="Red rose isolated on white 3d Royalty Free Vector Image">
            <a:extLst>
              <a:ext uri="{FF2B5EF4-FFF2-40B4-BE49-F238E27FC236}">
                <a16:creationId xmlns:a16="http://schemas.microsoft.com/office/drawing/2014/main" id="{B1B07C4C-1ACA-463C-8C90-88779C8EA20C}"/>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1050" r="27961" b="8591"/>
          <a:stretch/>
        </p:blipFill>
        <p:spPr bwMode="auto">
          <a:xfrm rot="846191" flipH="1">
            <a:off x="9617469" y="684579"/>
            <a:ext cx="1857619" cy="47956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64582C3-F2AB-4024-951F-FFDC3EE5AFBA}"/>
              </a:ext>
            </a:extLst>
          </p:cNvPr>
          <p:cNvSpPr txBox="1"/>
          <p:nvPr/>
        </p:nvSpPr>
        <p:spPr>
          <a:xfrm>
            <a:off x="3241588" y="984444"/>
            <a:ext cx="6404919" cy="4031873"/>
          </a:xfrm>
          <a:prstGeom prst="rect">
            <a:avLst/>
          </a:prstGeom>
          <a:noFill/>
        </p:spPr>
        <p:txBody>
          <a:bodyPr wrap="square" rtlCol="0">
            <a:spAutoFit/>
          </a:bodyPr>
          <a:lstStyle/>
          <a:p>
            <a:pPr algn="ctr"/>
            <a:r>
              <a:rPr lang="en-GB" sz="3200" b="1" dirty="0">
                <a:solidFill>
                  <a:srgbClr val="843C0C"/>
                </a:solidFill>
              </a:rPr>
              <a:t>Set your washing machine at </a:t>
            </a:r>
          </a:p>
          <a:p>
            <a:pPr algn="ctr"/>
            <a:r>
              <a:rPr lang="en-GB" sz="3200" b="1" dirty="0">
                <a:solidFill>
                  <a:srgbClr val="843C0C"/>
                </a:solidFill>
              </a:rPr>
              <a:t>30 degrees </a:t>
            </a:r>
            <a:r>
              <a:rPr lang="en-GB" sz="3200" b="1" dirty="0" err="1">
                <a:solidFill>
                  <a:srgbClr val="843C0C"/>
                </a:solidFill>
              </a:rPr>
              <a:t>celsius</a:t>
            </a:r>
            <a:r>
              <a:rPr lang="en-GB" sz="3200" b="1" dirty="0">
                <a:solidFill>
                  <a:srgbClr val="843C0C"/>
                </a:solidFill>
              </a:rPr>
              <a:t>.  </a:t>
            </a:r>
          </a:p>
          <a:p>
            <a:pPr algn="ctr"/>
            <a:endParaRPr lang="en-GB" sz="3200" b="1" dirty="0">
              <a:solidFill>
                <a:srgbClr val="843C0C"/>
              </a:solidFill>
            </a:endParaRPr>
          </a:p>
          <a:p>
            <a:pPr algn="ctr"/>
            <a:r>
              <a:rPr lang="en-GB" sz="3200" dirty="0">
                <a:solidFill>
                  <a:srgbClr val="843C0C"/>
                </a:solidFill>
              </a:rPr>
              <a:t>You use less energy and modern washing powders work just as efficiently at lower temperatures so, unless you have very dirty washing keep the temperature down.</a:t>
            </a:r>
            <a:endParaRPr lang="en-IE" sz="3200" dirty="0">
              <a:solidFill>
                <a:srgbClr val="843C0C"/>
              </a:solidFill>
            </a:endParaRPr>
          </a:p>
        </p:txBody>
      </p:sp>
      <p:pic>
        <p:nvPicPr>
          <p:cNvPr id="5124" name="Picture 4" descr="Cartoon washing machine clip art with simple Vector Image">
            <a:extLst>
              <a:ext uri="{FF2B5EF4-FFF2-40B4-BE49-F238E27FC236}">
                <a16:creationId xmlns:a16="http://schemas.microsoft.com/office/drawing/2014/main" id="{CAB62701-C6DE-4795-80D7-ADDF74EFE7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757"/>
          <a:stretch/>
        </p:blipFill>
        <p:spPr bwMode="auto">
          <a:xfrm flipH="1">
            <a:off x="274891" y="704568"/>
            <a:ext cx="3059712" cy="411536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30F2F83-10B9-4F58-B500-40FEE0CB0C29}"/>
              </a:ext>
            </a:extLst>
          </p:cNvPr>
          <p:cNvSpPr txBox="1"/>
          <p:nvPr/>
        </p:nvSpPr>
        <p:spPr>
          <a:xfrm>
            <a:off x="6787979" y="5830618"/>
            <a:ext cx="5243383" cy="830997"/>
          </a:xfrm>
          <a:prstGeom prst="rect">
            <a:avLst/>
          </a:prstGeom>
          <a:noFill/>
        </p:spPr>
        <p:txBody>
          <a:bodyPr wrap="square" rtlCol="0">
            <a:spAutoFit/>
          </a:bodyPr>
          <a:lstStyle/>
          <a:p>
            <a:pPr algn="ctr"/>
            <a:r>
              <a:rPr lang="en-GB" sz="2400" b="1" dirty="0">
                <a:solidFill>
                  <a:schemeClr val="accent6">
                    <a:lumMod val="40000"/>
                    <a:lumOff val="60000"/>
                  </a:schemeClr>
                </a:solidFill>
                <a:effectLst>
                  <a:outerShdw blurRad="38100" dist="38100" dir="2700000" algn="tl">
                    <a:srgbClr val="000000">
                      <a:alpha val="43137"/>
                    </a:srgbClr>
                  </a:outerShdw>
                </a:effectLst>
              </a:rPr>
              <a:t>Take a small step and together </a:t>
            </a:r>
          </a:p>
          <a:p>
            <a:pPr algn="ctr"/>
            <a:r>
              <a:rPr lang="en-GB" sz="2400" b="1" dirty="0">
                <a:solidFill>
                  <a:schemeClr val="accent6">
                    <a:lumMod val="40000"/>
                    <a:lumOff val="60000"/>
                  </a:schemeClr>
                </a:solidFill>
                <a:effectLst>
                  <a:outerShdw blurRad="38100" dist="38100" dir="2700000" algn="tl">
                    <a:srgbClr val="000000">
                      <a:alpha val="43137"/>
                    </a:srgbClr>
                  </a:outerShdw>
                </a:effectLst>
              </a:rPr>
              <a:t>we will change the world.</a:t>
            </a:r>
            <a:endParaRPr lang="en-IE" sz="2400" b="1" dirty="0">
              <a:solidFill>
                <a:schemeClr val="accent6">
                  <a:lumMod val="40000"/>
                  <a:lumOff val="60000"/>
                </a:schemeClr>
              </a:solidFill>
              <a:effectLst>
                <a:outerShdw blurRad="38100" dist="38100" dir="2700000" algn="tl">
                  <a:srgbClr val="000000">
                    <a:alpha val="43137"/>
                  </a:srgbClr>
                </a:outerShdw>
              </a:effectLst>
            </a:endParaRPr>
          </a:p>
        </p:txBody>
      </p:sp>
      <p:pic>
        <p:nvPicPr>
          <p:cNvPr id="8" name="Picture 2" descr="Bonnybrook Parish Logo with Eco-Aware imagery of a tree and the world">
            <a:extLst>
              <a:ext uri="{FF2B5EF4-FFF2-40B4-BE49-F238E27FC236}">
                <a16:creationId xmlns:a16="http://schemas.microsoft.com/office/drawing/2014/main" id="{26345B02-7FA3-4BD3-B649-4BC8BA4E93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5414" y="5099247"/>
            <a:ext cx="2034699" cy="5049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Small bird photography opportunities in Finland | Finnature">
            <a:extLst>
              <a:ext uri="{FF2B5EF4-FFF2-40B4-BE49-F238E27FC236}">
                <a16:creationId xmlns:a16="http://schemas.microsoft.com/office/drawing/2014/main" id="{4AEFF416-C23C-4AAF-8FE8-3A78EA604970}"/>
              </a:ext>
            </a:extLst>
          </p:cNvPr>
          <p:cNvPicPr>
            <a:picLocks noChangeAspect="1" noChangeArrowheads="1"/>
          </p:cNvPicPr>
          <p:nvPr/>
        </p:nvPicPr>
        <p:blipFill rotWithShape="1">
          <a:blip r:embed="rId6">
            <a:clrChange>
              <a:clrFrom>
                <a:srgbClr val="F9F9FB"/>
              </a:clrFrom>
              <a:clrTo>
                <a:srgbClr val="F9F9FB">
                  <a:alpha val="0"/>
                </a:srgbClr>
              </a:clrTo>
            </a:clrChange>
            <a:extLst>
              <a:ext uri="{28A0092B-C50C-407E-A947-70E740481C1C}">
                <a14:useLocalDpi xmlns:a14="http://schemas.microsoft.com/office/drawing/2010/main" val="0"/>
              </a:ext>
            </a:extLst>
          </a:blip>
          <a:srcRect l="37403" t="4408"/>
          <a:stretch/>
        </p:blipFill>
        <p:spPr bwMode="auto">
          <a:xfrm flipH="1">
            <a:off x="3526871" y="1477369"/>
            <a:ext cx="1073962" cy="9651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ogo&#10;&#10;Description automatically generated">
            <a:extLst>
              <a:ext uri="{FF2B5EF4-FFF2-40B4-BE49-F238E27FC236}">
                <a16:creationId xmlns:a16="http://schemas.microsoft.com/office/drawing/2014/main" id="{1DA10776-324F-4A65-8F3B-85DE2F991A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072" y="5131925"/>
            <a:ext cx="1395013" cy="270161"/>
          </a:xfrm>
          <a:prstGeom prst="rect">
            <a:avLst/>
          </a:prstGeom>
        </p:spPr>
      </p:pic>
    </p:spTree>
    <p:extLst>
      <p:ext uri="{BB962C8B-B14F-4D97-AF65-F5344CB8AC3E}">
        <p14:creationId xmlns:p14="http://schemas.microsoft.com/office/powerpoint/2010/main" val="3934323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od floor png images | PNGEgg">
            <a:extLst>
              <a:ext uri="{FF2B5EF4-FFF2-40B4-BE49-F238E27FC236}">
                <a16:creationId xmlns:a16="http://schemas.microsoft.com/office/drawing/2014/main" id="{5F52539E-6A3F-4A8A-A1A1-E0AF5E0CFC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648"/>
          <a:stretch/>
        </p:blipFill>
        <p:spPr bwMode="auto">
          <a:xfrm>
            <a:off x="0" y="5618328"/>
            <a:ext cx="12192000" cy="123967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EA281872-6235-41B3-9205-37E65D127FE6}"/>
              </a:ext>
            </a:extLst>
          </p:cNvPr>
          <p:cNvSpPr>
            <a:spLocks noGrp="1"/>
          </p:cNvSpPr>
          <p:nvPr>
            <p:ph type="subTitle" idx="1"/>
          </p:nvPr>
        </p:nvSpPr>
        <p:spPr>
          <a:xfrm>
            <a:off x="-271230" y="5985383"/>
            <a:ext cx="4992898" cy="627683"/>
          </a:xfrm>
        </p:spPr>
        <p:txBody>
          <a:bodyPr>
            <a:normAutofit lnSpcReduction="10000"/>
          </a:bodyPr>
          <a:lstStyle/>
          <a:p>
            <a:r>
              <a:rPr lang="en-GB" sz="4000" b="1" dirty="0">
                <a:solidFill>
                  <a:srgbClr val="FFC000"/>
                </a:solidFill>
                <a:effectLst>
                  <a:outerShdw blurRad="38100" dist="38100" dir="2700000" algn="tl">
                    <a:srgbClr val="000000">
                      <a:alpha val="43137"/>
                    </a:srgbClr>
                  </a:outerShdw>
                </a:effectLst>
              </a:rPr>
              <a:t>Day 9     </a:t>
            </a:r>
            <a:r>
              <a:rPr lang="en-GB" sz="4000" b="1" dirty="0">
                <a:solidFill>
                  <a:srgbClr val="FFFFFF"/>
                </a:solidFill>
                <a:effectLst>
                  <a:outerShdw blurRad="38100" dist="38100" dir="2700000" algn="tl">
                    <a:srgbClr val="000000">
                      <a:alpha val="43137"/>
                    </a:srgbClr>
                  </a:outerShdw>
                </a:effectLst>
              </a:rPr>
              <a:t>Thursday</a:t>
            </a:r>
            <a:endParaRPr lang="en-IE" sz="4000" b="1" dirty="0">
              <a:solidFill>
                <a:srgbClr val="FFFFFF"/>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BBA26262-630D-45A6-88B8-88C6A881A945}"/>
              </a:ext>
            </a:extLst>
          </p:cNvPr>
          <p:cNvSpPr txBox="1"/>
          <p:nvPr/>
        </p:nvSpPr>
        <p:spPr>
          <a:xfrm>
            <a:off x="4172465" y="627133"/>
            <a:ext cx="4485380" cy="4524315"/>
          </a:xfrm>
          <a:prstGeom prst="rect">
            <a:avLst/>
          </a:prstGeom>
          <a:noFill/>
        </p:spPr>
        <p:txBody>
          <a:bodyPr wrap="square" rtlCol="0">
            <a:spAutoFit/>
          </a:bodyPr>
          <a:lstStyle/>
          <a:p>
            <a:pPr algn="ctr"/>
            <a:r>
              <a:rPr lang="en-GB" sz="3200" b="1" dirty="0">
                <a:solidFill>
                  <a:srgbClr val="843C0C"/>
                </a:solidFill>
              </a:rPr>
              <a:t>Use natural option for drying clothes rather than a tumble dryer if at all possible.  </a:t>
            </a:r>
          </a:p>
          <a:p>
            <a:pPr algn="ctr"/>
            <a:endParaRPr lang="en-GB" sz="3200" b="1" i="1" dirty="0">
              <a:solidFill>
                <a:srgbClr val="843C0C"/>
              </a:solidFill>
            </a:endParaRPr>
          </a:p>
          <a:p>
            <a:pPr algn="ctr"/>
            <a:r>
              <a:rPr lang="en-GB" sz="3200" i="1" dirty="0">
                <a:solidFill>
                  <a:srgbClr val="843C0C"/>
                </a:solidFill>
              </a:rPr>
              <a:t>Tumble dryers are one of the highest energy consumers among domestic appliances.</a:t>
            </a:r>
            <a:endParaRPr lang="en-IE" sz="3200" i="1" dirty="0">
              <a:solidFill>
                <a:srgbClr val="843C0C"/>
              </a:solidFill>
            </a:endParaRPr>
          </a:p>
        </p:txBody>
      </p:sp>
      <p:pic>
        <p:nvPicPr>
          <p:cNvPr id="6" name="Picture 2" descr="Red rose isolated on white 3d Royalty Free Vector Image">
            <a:extLst>
              <a:ext uri="{FF2B5EF4-FFF2-40B4-BE49-F238E27FC236}">
                <a16:creationId xmlns:a16="http://schemas.microsoft.com/office/drawing/2014/main" id="{7F0DA4B7-44FE-4FE6-A79F-9C424136F245}"/>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1050" r="27961" b="8591"/>
          <a:stretch/>
        </p:blipFill>
        <p:spPr bwMode="auto">
          <a:xfrm rot="846191" flipH="1">
            <a:off x="8993529" y="808848"/>
            <a:ext cx="1857619" cy="479560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lothes Dryer Clipart | Home Animation Degree | Clip art, Clothes dryer,  Animation">
            <a:extLst>
              <a:ext uri="{FF2B5EF4-FFF2-40B4-BE49-F238E27FC236}">
                <a16:creationId xmlns:a16="http://schemas.microsoft.com/office/drawing/2014/main" id="{E568BA32-F37B-4687-91DE-75B621AA6C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60282" y="844370"/>
            <a:ext cx="3280012" cy="408984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72C346E-3A1D-4BDF-B090-5BA307C93B23}"/>
              </a:ext>
            </a:extLst>
          </p:cNvPr>
          <p:cNvSpPr txBox="1"/>
          <p:nvPr/>
        </p:nvSpPr>
        <p:spPr>
          <a:xfrm>
            <a:off x="6787979" y="5830618"/>
            <a:ext cx="5243383" cy="830997"/>
          </a:xfrm>
          <a:prstGeom prst="rect">
            <a:avLst/>
          </a:prstGeom>
          <a:noFill/>
        </p:spPr>
        <p:txBody>
          <a:bodyPr wrap="square" rtlCol="0">
            <a:spAutoFit/>
          </a:bodyPr>
          <a:lstStyle/>
          <a:p>
            <a:pPr algn="ctr"/>
            <a:r>
              <a:rPr lang="en-GB" sz="2400" b="1" dirty="0">
                <a:solidFill>
                  <a:schemeClr val="accent6">
                    <a:lumMod val="40000"/>
                    <a:lumOff val="60000"/>
                  </a:schemeClr>
                </a:solidFill>
                <a:effectLst>
                  <a:outerShdw blurRad="38100" dist="38100" dir="2700000" algn="tl">
                    <a:srgbClr val="000000">
                      <a:alpha val="43137"/>
                    </a:srgbClr>
                  </a:outerShdw>
                </a:effectLst>
              </a:rPr>
              <a:t>Take a small step and together </a:t>
            </a:r>
          </a:p>
          <a:p>
            <a:pPr algn="ctr"/>
            <a:r>
              <a:rPr lang="en-GB" sz="2400" b="1" dirty="0">
                <a:solidFill>
                  <a:schemeClr val="accent6">
                    <a:lumMod val="40000"/>
                    <a:lumOff val="60000"/>
                  </a:schemeClr>
                </a:solidFill>
                <a:effectLst>
                  <a:outerShdw blurRad="38100" dist="38100" dir="2700000" algn="tl">
                    <a:srgbClr val="000000">
                      <a:alpha val="43137"/>
                    </a:srgbClr>
                  </a:outerShdw>
                </a:effectLst>
              </a:rPr>
              <a:t>we will change the world.</a:t>
            </a:r>
            <a:endParaRPr lang="en-IE" sz="2400" b="1" dirty="0">
              <a:solidFill>
                <a:schemeClr val="accent6">
                  <a:lumMod val="40000"/>
                  <a:lumOff val="60000"/>
                </a:schemeClr>
              </a:solidFill>
              <a:effectLst>
                <a:outerShdw blurRad="38100" dist="38100" dir="2700000" algn="tl">
                  <a:srgbClr val="000000">
                    <a:alpha val="43137"/>
                  </a:srgbClr>
                </a:outerShdw>
              </a:effectLst>
            </a:endParaRPr>
          </a:p>
        </p:txBody>
      </p:sp>
      <p:pic>
        <p:nvPicPr>
          <p:cNvPr id="8" name="Picture 2" descr="Bonnybrook Parish Logo with Eco-Aware imagery of a tree and the world">
            <a:extLst>
              <a:ext uri="{FF2B5EF4-FFF2-40B4-BE49-F238E27FC236}">
                <a16:creationId xmlns:a16="http://schemas.microsoft.com/office/drawing/2014/main" id="{C810ECA8-9A2D-48B5-B1E6-2C1567DD34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5414" y="5099247"/>
            <a:ext cx="2034699" cy="5049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10;&#10;Description automatically generated">
            <a:extLst>
              <a:ext uri="{FF2B5EF4-FFF2-40B4-BE49-F238E27FC236}">
                <a16:creationId xmlns:a16="http://schemas.microsoft.com/office/drawing/2014/main" id="{A6867D15-0B3F-4B79-B4A0-023301CB5A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5852" y="5266011"/>
            <a:ext cx="1395013" cy="270161"/>
          </a:xfrm>
          <a:prstGeom prst="rect">
            <a:avLst/>
          </a:prstGeom>
        </p:spPr>
      </p:pic>
    </p:spTree>
    <p:extLst>
      <p:ext uri="{BB962C8B-B14F-4D97-AF65-F5344CB8AC3E}">
        <p14:creationId xmlns:p14="http://schemas.microsoft.com/office/powerpoint/2010/main" val="514864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od floor png images | PNGEgg">
            <a:extLst>
              <a:ext uri="{FF2B5EF4-FFF2-40B4-BE49-F238E27FC236}">
                <a16:creationId xmlns:a16="http://schemas.microsoft.com/office/drawing/2014/main" id="{5F52539E-6A3F-4A8A-A1A1-E0AF5E0CFC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648"/>
          <a:stretch/>
        </p:blipFill>
        <p:spPr bwMode="auto">
          <a:xfrm>
            <a:off x="0" y="5618328"/>
            <a:ext cx="12192000" cy="123967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EA281872-6235-41B3-9205-37E65D127FE6}"/>
              </a:ext>
            </a:extLst>
          </p:cNvPr>
          <p:cNvSpPr>
            <a:spLocks noGrp="1"/>
          </p:cNvSpPr>
          <p:nvPr>
            <p:ph type="subTitle" idx="1"/>
          </p:nvPr>
        </p:nvSpPr>
        <p:spPr>
          <a:xfrm>
            <a:off x="-450693" y="5958443"/>
            <a:ext cx="4992898" cy="759382"/>
          </a:xfrm>
        </p:spPr>
        <p:txBody>
          <a:bodyPr>
            <a:normAutofit/>
          </a:bodyPr>
          <a:lstStyle/>
          <a:p>
            <a:r>
              <a:rPr lang="en-GB" sz="4000" b="1" dirty="0">
                <a:solidFill>
                  <a:srgbClr val="FFC000"/>
                </a:solidFill>
                <a:effectLst>
                  <a:outerShdw blurRad="38100" dist="38100" dir="2700000" algn="tl">
                    <a:srgbClr val="000000">
                      <a:alpha val="43137"/>
                    </a:srgbClr>
                  </a:outerShdw>
                </a:effectLst>
              </a:rPr>
              <a:t>Day 10     </a:t>
            </a:r>
            <a:r>
              <a:rPr lang="en-GB" sz="4000" b="1" dirty="0">
                <a:solidFill>
                  <a:srgbClr val="FFFFFF"/>
                </a:solidFill>
                <a:effectLst>
                  <a:outerShdw blurRad="38100" dist="38100" dir="2700000" algn="tl">
                    <a:srgbClr val="000000">
                      <a:alpha val="43137"/>
                    </a:srgbClr>
                  </a:outerShdw>
                </a:effectLst>
              </a:rPr>
              <a:t>Friday</a:t>
            </a:r>
            <a:endParaRPr lang="en-IE" sz="4000" b="1" dirty="0">
              <a:solidFill>
                <a:srgbClr val="FFFFFF"/>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1E4960B5-C1FC-421D-85B7-B23680BF7D2B}"/>
              </a:ext>
            </a:extLst>
          </p:cNvPr>
          <p:cNvSpPr txBox="1"/>
          <p:nvPr/>
        </p:nvSpPr>
        <p:spPr>
          <a:xfrm>
            <a:off x="4802661" y="409624"/>
            <a:ext cx="6886043" cy="4524315"/>
          </a:xfrm>
          <a:prstGeom prst="rect">
            <a:avLst/>
          </a:prstGeom>
          <a:noFill/>
        </p:spPr>
        <p:txBody>
          <a:bodyPr wrap="square" rtlCol="0">
            <a:spAutoFit/>
          </a:bodyPr>
          <a:lstStyle/>
          <a:p>
            <a:pPr algn="ctr"/>
            <a:r>
              <a:rPr lang="en-GB" sz="3200" b="1" dirty="0">
                <a:solidFill>
                  <a:srgbClr val="843C0C"/>
                </a:solidFill>
              </a:rPr>
              <a:t>Reduce unnecessary energy use during the peak hours 5.00 – 7.00pm </a:t>
            </a:r>
          </a:p>
          <a:p>
            <a:pPr algn="ctr"/>
            <a:r>
              <a:rPr lang="en-GB" sz="3200" b="1" dirty="0">
                <a:solidFill>
                  <a:srgbClr val="843C0C"/>
                </a:solidFill>
              </a:rPr>
              <a:t>(e.g. delay putting on the dish washer, etc., until after 7.00pm)  </a:t>
            </a:r>
          </a:p>
          <a:p>
            <a:pPr algn="ctr"/>
            <a:endParaRPr lang="en-GB" sz="3200" b="1" dirty="0">
              <a:solidFill>
                <a:srgbClr val="843C0C"/>
              </a:solidFill>
            </a:endParaRPr>
          </a:p>
          <a:p>
            <a:pPr algn="ctr"/>
            <a:r>
              <a:rPr lang="en-GB" sz="3200" i="1" dirty="0">
                <a:solidFill>
                  <a:srgbClr val="843C0C"/>
                </a:solidFill>
              </a:rPr>
              <a:t>When peak demand puts pressure </a:t>
            </a:r>
          </a:p>
          <a:p>
            <a:pPr algn="ctr"/>
            <a:r>
              <a:rPr lang="en-GB" sz="3200" i="1" dirty="0">
                <a:solidFill>
                  <a:srgbClr val="843C0C"/>
                </a:solidFill>
              </a:rPr>
              <a:t>on the national grid extra more expensive power stations are </a:t>
            </a:r>
          </a:p>
          <a:p>
            <a:pPr algn="ctr"/>
            <a:r>
              <a:rPr lang="en-GB" sz="3200" i="1" dirty="0">
                <a:solidFill>
                  <a:srgbClr val="843C0C"/>
                </a:solidFill>
              </a:rPr>
              <a:t>brought into operation.  </a:t>
            </a:r>
            <a:endParaRPr lang="en-IE" sz="3200" i="1" dirty="0">
              <a:solidFill>
                <a:srgbClr val="843C0C"/>
              </a:solidFill>
            </a:endParaRPr>
          </a:p>
        </p:txBody>
      </p:sp>
      <p:pic>
        <p:nvPicPr>
          <p:cNvPr id="2050" name="Picture 2" descr="El EVE destina 8 millones de euros al programa de ayudas 2018 para la  eficiencia y las renovables - Climatización e Instalaciones">
            <a:extLst>
              <a:ext uri="{FF2B5EF4-FFF2-40B4-BE49-F238E27FC236}">
                <a16:creationId xmlns:a16="http://schemas.microsoft.com/office/drawing/2014/main" id="{F6ACC057-2598-4A41-9879-D4281B99E95C}"/>
              </a:ext>
            </a:extLst>
          </p:cNvPr>
          <p:cNvPicPr>
            <a:picLocks noChangeAspect="1" noChangeArrowheads="1"/>
          </p:cNvPicPr>
          <p:nvPr/>
        </p:nvPicPr>
        <p:blipFill rotWithShape="1">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l="17818" t="6235" r="22821"/>
          <a:stretch/>
        </p:blipFill>
        <p:spPr bwMode="auto">
          <a:xfrm>
            <a:off x="70583" y="197708"/>
            <a:ext cx="5069828" cy="53504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5AC29B2-2DE8-4E04-BFA5-DD7FA721C100}"/>
              </a:ext>
            </a:extLst>
          </p:cNvPr>
          <p:cNvSpPr txBox="1"/>
          <p:nvPr/>
        </p:nvSpPr>
        <p:spPr>
          <a:xfrm>
            <a:off x="6787979" y="5830618"/>
            <a:ext cx="5243383" cy="830997"/>
          </a:xfrm>
          <a:prstGeom prst="rect">
            <a:avLst/>
          </a:prstGeom>
          <a:noFill/>
        </p:spPr>
        <p:txBody>
          <a:bodyPr wrap="square" rtlCol="0">
            <a:spAutoFit/>
          </a:bodyPr>
          <a:lstStyle/>
          <a:p>
            <a:pPr algn="ctr"/>
            <a:r>
              <a:rPr lang="en-GB" sz="2400" b="1" dirty="0">
                <a:solidFill>
                  <a:schemeClr val="accent6">
                    <a:lumMod val="40000"/>
                    <a:lumOff val="60000"/>
                  </a:schemeClr>
                </a:solidFill>
                <a:effectLst>
                  <a:outerShdw blurRad="38100" dist="38100" dir="2700000" algn="tl">
                    <a:srgbClr val="000000">
                      <a:alpha val="43137"/>
                    </a:srgbClr>
                  </a:outerShdw>
                </a:effectLst>
              </a:rPr>
              <a:t>Take a small step and together we will change the world in which we live.</a:t>
            </a:r>
            <a:endParaRPr lang="en-IE" sz="2400" b="1" dirty="0">
              <a:solidFill>
                <a:schemeClr val="accent6">
                  <a:lumMod val="40000"/>
                  <a:lumOff val="60000"/>
                </a:schemeClr>
              </a:solidFill>
              <a:effectLst>
                <a:outerShdw blurRad="38100" dist="38100" dir="2700000" algn="tl">
                  <a:srgbClr val="000000">
                    <a:alpha val="43137"/>
                  </a:srgbClr>
                </a:outerShdw>
              </a:effectLst>
            </a:endParaRPr>
          </a:p>
        </p:txBody>
      </p:sp>
      <p:pic>
        <p:nvPicPr>
          <p:cNvPr id="7" name="Picture 2" descr="Bonnybrook Parish Logo with Eco-Aware imagery of a tree and the world">
            <a:extLst>
              <a:ext uri="{FF2B5EF4-FFF2-40B4-BE49-F238E27FC236}">
                <a16:creationId xmlns:a16="http://schemas.microsoft.com/office/drawing/2014/main" id="{59C4EA43-23D3-4C37-9597-78416FD650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5414" y="5099247"/>
            <a:ext cx="2034699" cy="5049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 flock of birds,flying seagull,wild goose,pigeon,cartoon flying bird  silhouette,illustration,aerial… | Flying bird silhouette, Flying bird  drawing, Bird silhouette">
            <a:extLst>
              <a:ext uri="{FF2B5EF4-FFF2-40B4-BE49-F238E27FC236}">
                <a16:creationId xmlns:a16="http://schemas.microsoft.com/office/drawing/2014/main" id="{B00182CF-EA30-4F5B-8A21-680F08DB90CD}"/>
              </a:ext>
            </a:extLst>
          </p:cNvPr>
          <p:cNvPicPr>
            <a:picLocks noChangeAspect="1" noChangeArrowheads="1"/>
          </p:cNvPicPr>
          <p:nvPr/>
        </p:nvPicPr>
        <p:blipFill>
          <a:blip r:embed="rId5">
            <a:clrChange>
              <a:clrFrom>
                <a:srgbClr val="F5F5F5"/>
              </a:clrFrom>
              <a:clrTo>
                <a:srgbClr val="F5F5F5">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4622" y="140175"/>
            <a:ext cx="1790739" cy="17907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Logo&#10;&#10;Description automatically generated">
            <a:extLst>
              <a:ext uri="{FF2B5EF4-FFF2-40B4-BE49-F238E27FC236}">
                <a16:creationId xmlns:a16="http://schemas.microsoft.com/office/drawing/2014/main" id="{77C89517-B526-4D80-B5BF-EC022A5AD0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7648" y="5178014"/>
            <a:ext cx="1395013" cy="270161"/>
          </a:xfrm>
          <a:prstGeom prst="rect">
            <a:avLst/>
          </a:prstGeom>
        </p:spPr>
      </p:pic>
    </p:spTree>
    <p:extLst>
      <p:ext uri="{BB962C8B-B14F-4D97-AF65-F5344CB8AC3E}">
        <p14:creationId xmlns:p14="http://schemas.microsoft.com/office/powerpoint/2010/main" val="2744978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od floor png images | PNGEgg">
            <a:extLst>
              <a:ext uri="{FF2B5EF4-FFF2-40B4-BE49-F238E27FC236}">
                <a16:creationId xmlns:a16="http://schemas.microsoft.com/office/drawing/2014/main" id="{5F52539E-6A3F-4A8A-A1A1-E0AF5E0CFC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648"/>
          <a:stretch/>
        </p:blipFill>
        <p:spPr bwMode="auto">
          <a:xfrm>
            <a:off x="0" y="5618328"/>
            <a:ext cx="12192000" cy="123967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EA281872-6235-41B3-9205-37E65D127FE6}"/>
              </a:ext>
            </a:extLst>
          </p:cNvPr>
          <p:cNvSpPr>
            <a:spLocks noGrp="1"/>
          </p:cNvSpPr>
          <p:nvPr>
            <p:ph type="subTitle" idx="1"/>
          </p:nvPr>
        </p:nvSpPr>
        <p:spPr>
          <a:xfrm>
            <a:off x="-194319" y="5955513"/>
            <a:ext cx="4992898" cy="691846"/>
          </a:xfrm>
        </p:spPr>
        <p:txBody>
          <a:bodyPr>
            <a:normAutofit/>
          </a:bodyPr>
          <a:lstStyle/>
          <a:p>
            <a:r>
              <a:rPr lang="en-GB" sz="4000" b="1" dirty="0">
                <a:solidFill>
                  <a:srgbClr val="FFC000"/>
                </a:solidFill>
                <a:effectLst>
                  <a:outerShdw blurRad="38100" dist="38100" dir="2700000" algn="tl">
                    <a:srgbClr val="000000">
                      <a:alpha val="43137"/>
                    </a:srgbClr>
                  </a:outerShdw>
                </a:effectLst>
              </a:rPr>
              <a:t>Day 11     </a:t>
            </a:r>
            <a:r>
              <a:rPr lang="en-GB" sz="4000" b="1" dirty="0">
                <a:solidFill>
                  <a:srgbClr val="FFFFFF"/>
                </a:solidFill>
                <a:effectLst>
                  <a:outerShdw blurRad="38100" dist="38100" dir="2700000" algn="tl">
                    <a:srgbClr val="000000">
                      <a:alpha val="43137"/>
                    </a:srgbClr>
                  </a:outerShdw>
                </a:effectLst>
              </a:rPr>
              <a:t>Saturday</a:t>
            </a:r>
            <a:endParaRPr lang="en-IE" sz="4000" b="1" dirty="0">
              <a:solidFill>
                <a:srgbClr val="FFFFFF"/>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D66FD88F-43B0-4E25-A045-421E51AF4D42}"/>
              </a:ext>
            </a:extLst>
          </p:cNvPr>
          <p:cNvSpPr txBox="1"/>
          <p:nvPr/>
        </p:nvSpPr>
        <p:spPr>
          <a:xfrm>
            <a:off x="4473145" y="282883"/>
            <a:ext cx="7558217" cy="4845942"/>
          </a:xfrm>
          <a:prstGeom prst="rect">
            <a:avLst/>
          </a:prstGeom>
          <a:noFill/>
        </p:spPr>
        <p:txBody>
          <a:bodyPr wrap="square">
            <a:spAutoFit/>
          </a:bodyPr>
          <a:lstStyle/>
          <a:p>
            <a:pPr algn="l">
              <a:lnSpc>
                <a:spcPct val="150000"/>
              </a:lnSpc>
            </a:pPr>
            <a:r>
              <a:rPr lang="en-GB" sz="2800" b="1" i="0" dirty="0">
                <a:solidFill>
                  <a:srgbClr val="843C0C"/>
                </a:solidFill>
                <a:effectLst/>
                <a:latin typeface="Calibri" panose="020F0502020204030204" pitchFamily="34" charset="0"/>
                <a:cs typeface="Calibri" panose="020F0502020204030204" pitchFamily="34" charset="0"/>
              </a:rPr>
              <a:t>SAVING ENERGY IN YOUR CAR.</a:t>
            </a:r>
          </a:p>
          <a:p>
            <a:pPr algn="l">
              <a:lnSpc>
                <a:spcPct val="150000"/>
              </a:lnSpc>
              <a:buFont typeface="Arial" panose="020B0604020202020204" pitchFamily="34" charset="0"/>
              <a:buChar char="•"/>
            </a:pPr>
            <a:r>
              <a:rPr lang="en-GB" sz="2000" i="0" dirty="0">
                <a:solidFill>
                  <a:srgbClr val="843C0C"/>
                </a:solidFill>
                <a:effectLst/>
                <a:latin typeface="Calibri" panose="020F0502020204030204" pitchFamily="34" charset="0"/>
                <a:cs typeface="Calibri" panose="020F0502020204030204" pitchFamily="34" charset="0"/>
              </a:rPr>
              <a:t> Switch the rear screen demister off when the window is clear because when it is switched on your fuel consumption rises by 3% - 5%.</a:t>
            </a:r>
          </a:p>
          <a:p>
            <a:pPr algn="l">
              <a:lnSpc>
                <a:spcPct val="150000"/>
              </a:lnSpc>
              <a:buFont typeface="Arial" panose="020B0604020202020204" pitchFamily="34" charset="0"/>
              <a:buChar char="•"/>
            </a:pPr>
            <a:r>
              <a:rPr lang="en-GB" sz="2000" i="0" dirty="0">
                <a:solidFill>
                  <a:srgbClr val="843C0C"/>
                </a:solidFill>
                <a:effectLst/>
                <a:latin typeface="Calibri" panose="020F0502020204030204" pitchFamily="34" charset="0"/>
                <a:cs typeface="Calibri" panose="020F0502020204030204" pitchFamily="34" charset="0"/>
              </a:rPr>
              <a:t> Close the widows and use the vents instead because when your front window is half open your fuel consumption increases by 5% at 80 km (or 10% if you are driving at </a:t>
            </a:r>
            <a:r>
              <a:rPr lang="en-GB" sz="2000" dirty="0">
                <a:solidFill>
                  <a:srgbClr val="843C0C"/>
                </a:solidFill>
                <a:latin typeface="Calibri" panose="020F0502020204030204" pitchFamily="34" charset="0"/>
                <a:cs typeface="Calibri" panose="020F0502020204030204" pitchFamily="34" charset="0"/>
              </a:rPr>
              <a:t>110</a:t>
            </a:r>
            <a:r>
              <a:rPr lang="en-GB" sz="2000" i="0" dirty="0">
                <a:solidFill>
                  <a:srgbClr val="843C0C"/>
                </a:solidFill>
                <a:effectLst/>
                <a:latin typeface="Calibri" panose="020F0502020204030204" pitchFamily="34" charset="0"/>
                <a:cs typeface="Calibri" panose="020F0502020204030204" pitchFamily="34" charset="0"/>
              </a:rPr>
              <a:t> km).</a:t>
            </a:r>
          </a:p>
          <a:p>
            <a:pPr algn="l">
              <a:lnSpc>
                <a:spcPct val="150000"/>
              </a:lnSpc>
              <a:buFont typeface="Arial" panose="020B0604020202020204" pitchFamily="34" charset="0"/>
              <a:buChar char="•"/>
            </a:pPr>
            <a:r>
              <a:rPr lang="en-GB" sz="2000" i="0" dirty="0">
                <a:solidFill>
                  <a:srgbClr val="843C0C"/>
                </a:solidFill>
                <a:effectLst/>
                <a:latin typeface="Calibri" panose="020F0502020204030204" pitchFamily="34" charset="0"/>
                <a:cs typeface="Calibri" panose="020F0502020204030204" pitchFamily="34" charset="0"/>
              </a:rPr>
              <a:t> When your sunroof is open fuel consumption rises by approximately 4%. When it is half open it increases by approximately 3%.</a:t>
            </a:r>
          </a:p>
          <a:p>
            <a:pPr algn="l">
              <a:lnSpc>
                <a:spcPct val="150000"/>
              </a:lnSpc>
              <a:buFont typeface="Arial" panose="020B0604020202020204" pitchFamily="34" charset="0"/>
              <a:buChar char="•"/>
            </a:pPr>
            <a:r>
              <a:rPr lang="en-GB" sz="2000" i="0" dirty="0">
                <a:solidFill>
                  <a:srgbClr val="843C0C"/>
                </a:solidFill>
                <a:effectLst/>
                <a:latin typeface="Calibri" panose="020F0502020204030204" pitchFamily="34" charset="0"/>
                <a:cs typeface="Calibri" panose="020F0502020204030204" pitchFamily="34" charset="0"/>
              </a:rPr>
              <a:t> Use air-conditioning sparingly – running air-conditioning continuously increases fuel consumption significantly.</a:t>
            </a:r>
          </a:p>
        </p:txBody>
      </p:sp>
      <p:pic>
        <p:nvPicPr>
          <p:cNvPr id="4" name="Picture 2" descr="car clip art transparent - Clip Art Library">
            <a:extLst>
              <a:ext uri="{FF2B5EF4-FFF2-40B4-BE49-F238E27FC236}">
                <a16:creationId xmlns:a16="http://schemas.microsoft.com/office/drawing/2014/main" id="{272E5DD7-E79E-45AD-9356-EDD40704A0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184" y="1056195"/>
            <a:ext cx="4048896" cy="39380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E9DEC65-43CA-4480-98D7-B644D26E4B15}"/>
              </a:ext>
            </a:extLst>
          </p:cNvPr>
          <p:cNvSpPr txBox="1"/>
          <p:nvPr/>
        </p:nvSpPr>
        <p:spPr>
          <a:xfrm>
            <a:off x="6787979" y="5830618"/>
            <a:ext cx="5243383" cy="830997"/>
          </a:xfrm>
          <a:prstGeom prst="rect">
            <a:avLst/>
          </a:prstGeom>
          <a:noFill/>
        </p:spPr>
        <p:txBody>
          <a:bodyPr wrap="square" rtlCol="0">
            <a:spAutoFit/>
          </a:bodyPr>
          <a:lstStyle/>
          <a:p>
            <a:pPr algn="ctr"/>
            <a:r>
              <a:rPr lang="en-GB" sz="2400" b="1" dirty="0">
                <a:solidFill>
                  <a:schemeClr val="accent6">
                    <a:lumMod val="40000"/>
                    <a:lumOff val="60000"/>
                  </a:schemeClr>
                </a:solidFill>
                <a:effectLst>
                  <a:outerShdw blurRad="38100" dist="38100" dir="2700000" algn="tl">
                    <a:srgbClr val="000000">
                      <a:alpha val="43137"/>
                    </a:srgbClr>
                  </a:outerShdw>
                </a:effectLst>
              </a:rPr>
              <a:t>Take a small step and together we will change the world in which we live.</a:t>
            </a:r>
            <a:endParaRPr lang="en-IE" sz="2400" b="1" dirty="0">
              <a:solidFill>
                <a:schemeClr val="accent6">
                  <a:lumMod val="40000"/>
                  <a:lumOff val="60000"/>
                </a:schemeClr>
              </a:solidFill>
              <a:effectLst>
                <a:outerShdw blurRad="38100" dist="38100" dir="2700000" algn="tl">
                  <a:srgbClr val="000000">
                    <a:alpha val="43137"/>
                  </a:srgbClr>
                </a:outerShdw>
              </a:effectLst>
            </a:endParaRPr>
          </a:p>
        </p:txBody>
      </p:sp>
      <p:pic>
        <p:nvPicPr>
          <p:cNvPr id="8" name="Picture 2" descr="Bonnybrook Parish Logo with Eco-Aware imagery of a tree and the world">
            <a:extLst>
              <a:ext uri="{FF2B5EF4-FFF2-40B4-BE49-F238E27FC236}">
                <a16:creationId xmlns:a16="http://schemas.microsoft.com/office/drawing/2014/main" id="{9E5DC0A5-71F7-4172-88A6-9CCCCB1314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5414" y="5099247"/>
            <a:ext cx="2034699" cy="5049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10;&#10;Description automatically generated">
            <a:extLst>
              <a:ext uri="{FF2B5EF4-FFF2-40B4-BE49-F238E27FC236}">
                <a16:creationId xmlns:a16="http://schemas.microsoft.com/office/drawing/2014/main" id="{DD1D4850-EF99-473B-A3E1-70AFB3026D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948" y="5137526"/>
            <a:ext cx="1395013" cy="270161"/>
          </a:xfrm>
          <a:prstGeom prst="rect">
            <a:avLst/>
          </a:prstGeom>
        </p:spPr>
      </p:pic>
    </p:spTree>
    <p:extLst>
      <p:ext uri="{BB962C8B-B14F-4D97-AF65-F5344CB8AC3E}">
        <p14:creationId xmlns:p14="http://schemas.microsoft.com/office/powerpoint/2010/main" val="4145622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8BC803E-13F3-4DAB-B17C-BEB007616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1" name="Rectangle 20">
            <a:extLst>
              <a:ext uri="{FF2B5EF4-FFF2-40B4-BE49-F238E27FC236}">
                <a16:creationId xmlns:a16="http://schemas.microsoft.com/office/drawing/2014/main" id="{B8DDE571-E57F-4AB5-83C7-30EB5DDCC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extBox 1">
            <a:extLst>
              <a:ext uri="{FF2B5EF4-FFF2-40B4-BE49-F238E27FC236}">
                <a16:creationId xmlns:a16="http://schemas.microsoft.com/office/drawing/2014/main" id="{3F55D86D-728B-4920-99D0-E92703B26C22}"/>
              </a:ext>
            </a:extLst>
          </p:cNvPr>
          <p:cNvSpPr txBox="1"/>
          <p:nvPr/>
        </p:nvSpPr>
        <p:spPr>
          <a:xfrm>
            <a:off x="426766" y="777175"/>
            <a:ext cx="5201983" cy="5759549"/>
          </a:xfrm>
          <a:prstGeom prst="rect">
            <a:avLst/>
          </a:prstGeom>
        </p:spPr>
        <p:txBody>
          <a:bodyPr vert="horz" lIns="91440" tIns="45720" rIns="91440" bIns="45720" rtlCol="0">
            <a:normAutofit lnSpcReduction="10000"/>
          </a:bodyPr>
          <a:lstStyle/>
          <a:p>
            <a:pPr marL="0" marR="0" lvl="0" indent="0" algn="l" defTabSz="914377"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This year we have an opportunity like no other! Two vital UN Conferences take place this Autumn: COP15 on Biodiversity &amp; COP26 on Climate Change!</a:t>
            </a:r>
            <a:endPar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342891" marR="0" lvl="0" indent="-342891" algn="l" defTabSz="914377"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IE" sz="24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Just as we need world leaders to take bold action to address the ecological crisis, Pope Francis is inviting all Catholics to sign this petition calling on global leaders to act! </a:t>
            </a:r>
          </a:p>
          <a:p>
            <a:pPr marL="342891" marR="0" lvl="0" indent="-342891" algn="l" defTabSz="914377"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IE"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This is a </a:t>
            </a:r>
            <a:r>
              <a:rPr kumimoji="0" lang="en-IE" sz="24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key</a:t>
            </a:r>
            <a:r>
              <a:rPr kumimoji="0" lang="en-IE"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IE" sz="24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action</a:t>
            </a:r>
            <a:r>
              <a:rPr kumimoji="0" lang="en-IE"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for Catholics during the </a:t>
            </a:r>
            <a:r>
              <a:rPr kumimoji="0" lang="en-IE" sz="24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Season of Creation. </a:t>
            </a:r>
          </a:p>
          <a:p>
            <a:pPr marL="342891" marR="0" lvl="0" indent="-342891" algn="l" defTabSz="914377"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IE" sz="24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Please go to: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extLst>
                    <a:ext uri="{A12FA001-AC4F-418D-AE19-62706E023703}">
                      <ahyp:hlinkClr xmlns:ahyp="http://schemas.microsoft.com/office/drawing/2018/hyperlinkcolor" val="tx"/>
                    </a:ext>
                  </a:extLst>
                </a:hlinkClick>
              </a:rPr>
              <a:t>www.thecatholicpetition.org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and sign today. </a:t>
            </a:r>
          </a:p>
          <a:p>
            <a:pPr marL="342891" marR="0" lvl="0" indent="-342891" algn="l" defTabSz="914377"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Your parish, diocese, school can also sign. </a:t>
            </a:r>
          </a:p>
          <a:p>
            <a:pPr marL="342891" marR="0" lvl="0" indent="-342891" algn="l" defTabSz="914377"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“Truly, much can be done!”(LS, 180). </a:t>
            </a:r>
          </a:p>
        </p:txBody>
      </p:sp>
      <p:pic>
        <p:nvPicPr>
          <p:cNvPr id="10" name="Picture 9">
            <a:extLst>
              <a:ext uri="{FF2B5EF4-FFF2-40B4-BE49-F238E27FC236}">
                <a16:creationId xmlns:a16="http://schemas.microsoft.com/office/drawing/2014/main" id="{E39AF5B5-3F2D-4AD7-9E12-B53FB647F16A}"/>
              </a:ext>
            </a:extLst>
          </p:cNvPr>
          <p:cNvPicPr>
            <a:picLocks noChangeAspect="1"/>
          </p:cNvPicPr>
          <p:nvPr/>
        </p:nvPicPr>
        <p:blipFill rotWithShape="1">
          <a:blip r:embed="rId4"/>
          <a:srcRect l="33952" t="11712" r="7974" b="18712"/>
          <a:stretch/>
        </p:blipFill>
        <p:spPr>
          <a:xfrm>
            <a:off x="5982159" y="159867"/>
            <a:ext cx="5740284" cy="3868436"/>
          </a:xfrm>
          <a:prstGeom prst="rect">
            <a:avLst/>
          </a:prstGeom>
        </p:spPr>
      </p:pic>
      <p:pic>
        <p:nvPicPr>
          <p:cNvPr id="16" name="Picture 15">
            <a:extLst>
              <a:ext uri="{FF2B5EF4-FFF2-40B4-BE49-F238E27FC236}">
                <a16:creationId xmlns:a16="http://schemas.microsoft.com/office/drawing/2014/main" id="{26812310-8FB7-4C11-9B7B-68E72E8C3727}"/>
              </a:ext>
            </a:extLst>
          </p:cNvPr>
          <p:cNvPicPr>
            <a:picLocks noChangeAspect="1"/>
          </p:cNvPicPr>
          <p:nvPr/>
        </p:nvPicPr>
        <p:blipFill rotWithShape="1">
          <a:blip r:embed="rId5"/>
          <a:srcRect l="9326" t="47387" r="48007" b="19640"/>
          <a:stretch/>
        </p:blipFill>
        <p:spPr>
          <a:xfrm>
            <a:off x="6251310" y="4188171"/>
            <a:ext cx="5201983" cy="2261288"/>
          </a:xfrm>
          <a:prstGeom prst="rect">
            <a:avLst/>
          </a:prstGeom>
        </p:spPr>
      </p:pic>
      <p:sp>
        <p:nvSpPr>
          <p:cNvPr id="3" name="TextBox 2">
            <a:extLst>
              <a:ext uri="{FF2B5EF4-FFF2-40B4-BE49-F238E27FC236}">
                <a16:creationId xmlns:a16="http://schemas.microsoft.com/office/drawing/2014/main" id="{3FCAF3E0-5A8B-4762-956E-51F8C4EBEA6C}"/>
              </a:ext>
            </a:extLst>
          </p:cNvPr>
          <p:cNvSpPr txBox="1"/>
          <p:nvPr/>
        </p:nvSpPr>
        <p:spPr>
          <a:xfrm>
            <a:off x="469557" y="194292"/>
            <a:ext cx="141814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800" b="1" i="0" u="none" strike="noStrike" kern="1200" cap="none" spc="0" normalizeH="0" baseline="0" noProof="0" dirty="0">
                <a:ln>
                  <a:noFill/>
                </a:ln>
                <a:solidFill>
                  <a:prstClr val="black"/>
                </a:solidFill>
                <a:effectLst/>
                <a:uLnTx/>
                <a:uFillTx/>
                <a:latin typeface="Calibri" panose="020F0502020204030204"/>
                <a:ea typeface="+mn-ea"/>
                <a:cs typeface="+mn-cs"/>
              </a:rPr>
              <a:t>SUNDAY</a:t>
            </a:r>
          </a:p>
        </p:txBody>
      </p:sp>
      <p:pic>
        <p:nvPicPr>
          <p:cNvPr id="8" name="Picture 7" descr="Logo&#10;&#10;Description automatically generated">
            <a:extLst>
              <a:ext uri="{FF2B5EF4-FFF2-40B4-BE49-F238E27FC236}">
                <a16:creationId xmlns:a16="http://schemas.microsoft.com/office/drawing/2014/main" id="{F3550FD8-39D6-4B1E-8837-A585EF0D10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4500" y="273460"/>
            <a:ext cx="1395013" cy="270161"/>
          </a:xfrm>
          <a:prstGeom prst="rect">
            <a:avLst/>
          </a:prstGeom>
        </p:spPr>
      </p:pic>
    </p:spTree>
    <p:extLst>
      <p:ext uri="{BB962C8B-B14F-4D97-AF65-F5344CB8AC3E}">
        <p14:creationId xmlns:p14="http://schemas.microsoft.com/office/powerpoint/2010/main" val="1326465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od floor png images | PNGEgg">
            <a:extLst>
              <a:ext uri="{FF2B5EF4-FFF2-40B4-BE49-F238E27FC236}">
                <a16:creationId xmlns:a16="http://schemas.microsoft.com/office/drawing/2014/main" id="{5F52539E-6A3F-4A8A-A1A1-E0AF5E0CFC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648"/>
          <a:stretch/>
        </p:blipFill>
        <p:spPr bwMode="auto">
          <a:xfrm>
            <a:off x="0" y="5618327"/>
            <a:ext cx="12192000" cy="123967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EA281872-6235-41B3-9205-37E65D127FE6}"/>
              </a:ext>
            </a:extLst>
          </p:cNvPr>
          <p:cNvSpPr>
            <a:spLocks noGrp="1"/>
          </p:cNvSpPr>
          <p:nvPr>
            <p:ph type="subTitle" idx="1"/>
          </p:nvPr>
        </p:nvSpPr>
        <p:spPr>
          <a:xfrm>
            <a:off x="-450692" y="5885804"/>
            <a:ext cx="4992898" cy="832021"/>
          </a:xfrm>
        </p:spPr>
        <p:txBody>
          <a:bodyPr>
            <a:normAutofit/>
          </a:bodyPr>
          <a:lstStyle/>
          <a:p>
            <a:r>
              <a:rPr lang="en-GB" sz="4000" b="1" dirty="0">
                <a:solidFill>
                  <a:srgbClr val="FFC000"/>
                </a:solidFill>
                <a:effectLst>
                  <a:outerShdw blurRad="38100" dist="38100" dir="2700000" algn="tl">
                    <a:srgbClr val="000000">
                      <a:alpha val="43137"/>
                    </a:srgbClr>
                  </a:outerShdw>
                </a:effectLst>
              </a:rPr>
              <a:t>Day 12     </a:t>
            </a:r>
            <a:r>
              <a:rPr lang="en-GB" sz="4000" b="1" dirty="0">
                <a:solidFill>
                  <a:srgbClr val="FFFFFF"/>
                </a:solidFill>
                <a:effectLst>
                  <a:outerShdw blurRad="38100" dist="38100" dir="2700000" algn="tl">
                    <a:srgbClr val="000000">
                      <a:alpha val="43137"/>
                    </a:srgbClr>
                  </a:outerShdw>
                </a:effectLst>
              </a:rPr>
              <a:t>Sunday</a:t>
            </a:r>
            <a:endParaRPr lang="en-IE" sz="4000" b="1" dirty="0">
              <a:solidFill>
                <a:srgbClr val="FFFFFF"/>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BF950898-9DB2-4B20-81DE-9250D6E3338C}"/>
              </a:ext>
            </a:extLst>
          </p:cNvPr>
          <p:cNvSpPr txBox="1"/>
          <p:nvPr/>
        </p:nvSpPr>
        <p:spPr>
          <a:xfrm>
            <a:off x="436606" y="243015"/>
            <a:ext cx="10008972" cy="707886"/>
          </a:xfrm>
          <a:prstGeom prst="rect">
            <a:avLst/>
          </a:prstGeom>
          <a:noFill/>
        </p:spPr>
        <p:txBody>
          <a:bodyPr wrap="square" rtlCol="0">
            <a:spAutoFit/>
          </a:bodyPr>
          <a:lstStyle/>
          <a:p>
            <a:r>
              <a:rPr lang="en-GB" sz="4000" b="1" dirty="0">
                <a:solidFill>
                  <a:srgbClr val="843C0C"/>
                </a:solidFill>
              </a:rPr>
              <a:t>THIS WEEK  -  FOCUS ON FOOD / SHOPPING</a:t>
            </a:r>
            <a:endParaRPr lang="en-IE" sz="4000" b="1" dirty="0">
              <a:solidFill>
                <a:srgbClr val="843C0C"/>
              </a:solidFill>
            </a:endParaRPr>
          </a:p>
        </p:txBody>
      </p:sp>
      <p:pic>
        <p:nvPicPr>
          <p:cNvPr id="2" name="Picture 2" descr="Plate Icon Replaces Food Pyramid for Healthy Eating - WSJ">
            <a:extLst>
              <a:ext uri="{FF2B5EF4-FFF2-40B4-BE49-F238E27FC236}">
                <a16:creationId xmlns:a16="http://schemas.microsoft.com/office/drawing/2014/main" id="{4CAAA35E-A017-43AA-A6D5-1A5F27589F8F}"/>
              </a:ext>
            </a:extLst>
          </p:cNvPr>
          <p:cNvPicPr>
            <a:picLocks noChangeAspect="1" noChangeArrowheads="1"/>
          </p:cNvPicPr>
          <p:nvPr/>
        </p:nvPicPr>
        <p:blipFill rotWithShape="1">
          <a:blip r:embed="rId3">
            <a:clrChange>
              <a:clrFrom>
                <a:srgbClr val="F5F3FE"/>
              </a:clrFrom>
              <a:clrTo>
                <a:srgbClr val="F5F3FE">
                  <a:alpha val="0"/>
                </a:srgbClr>
              </a:clrTo>
            </a:clrChange>
            <a:extLst>
              <a:ext uri="{28A0092B-C50C-407E-A947-70E740481C1C}">
                <a14:useLocalDpi xmlns:a14="http://schemas.microsoft.com/office/drawing/2010/main" val="0"/>
              </a:ext>
            </a:extLst>
          </a:blip>
          <a:srcRect l="4226" r="3793"/>
          <a:stretch/>
        </p:blipFill>
        <p:spPr bwMode="auto">
          <a:xfrm>
            <a:off x="554518" y="1478049"/>
            <a:ext cx="4844955" cy="35147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9E359D-743B-425C-976C-CF1B7359F5FE}"/>
              </a:ext>
            </a:extLst>
          </p:cNvPr>
          <p:cNvSpPr txBox="1"/>
          <p:nvPr/>
        </p:nvSpPr>
        <p:spPr>
          <a:xfrm>
            <a:off x="6034217" y="1219474"/>
            <a:ext cx="5016843" cy="3847207"/>
          </a:xfrm>
          <a:prstGeom prst="rect">
            <a:avLst/>
          </a:prstGeom>
          <a:noFill/>
        </p:spPr>
        <p:txBody>
          <a:bodyPr wrap="square" rtlCol="0">
            <a:spAutoFit/>
          </a:bodyPr>
          <a:lstStyle/>
          <a:p>
            <a:pPr algn="ctr"/>
            <a:r>
              <a:rPr lang="en-GB" sz="3200" b="1" dirty="0">
                <a:solidFill>
                  <a:srgbClr val="843C0C"/>
                </a:solidFill>
              </a:rPr>
              <a:t>Plan carefully for grocery shopping and buy only what you know you will use within its ‘best before’ date.</a:t>
            </a:r>
          </a:p>
          <a:p>
            <a:pPr algn="ctr"/>
            <a:endParaRPr lang="en-GB" sz="1400" i="1" dirty="0">
              <a:solidFill>
                <a:srgbClr val="843C0C"/>
              </a:solidFill>
            </a:endParaRPr>
          </a:p>
          <a:p>
            <a:pPr algn="ctr"/>
            <a:r>
              <a:rPr lang="en-GB" sz="3200" i="1" dirty="0">
                <a:solidFill>
                  <a:srgbClr val="843C0C"/>
                </a:solidFill>
              </a:rPr>
              <a:t>The average household throws away a quarter of a ton of food every year.</a:t>
            </a:r>
            <a:endParaRPr lang="en-IE" sz="3200" i="1" dirty="0">
              <a:solidFill>
                <a:srgbClr val="843C0C"/>
              </a:solidFill>
            </a:endParaRPr>
          </a:p>
        </p:txBody>
      </p:sp>
      <p:sp>
        <p:nvSpPr>
          <p:cNvPr id="8" name="TextBox 7">
            <a:extLst>
              <a:ext uri="{FF2B5EF4-FFF2-40B4-BE49-F238E27FC236}">
                <a16:creationId xmlns:a16="http://schemas.microsoft.com/office/drawing/2014/main" id="{4F8A1AE7-2A6B-401B-A99C-D89FA9C8D451}"/>
              </a:ext>
            </a:extLst>
          </p:cNvPr>
          <p:cNvSpPr txBox="1"/>
          <p:nvPr/>
        </p:nvSpPr>
        <p:spPr>
          <a:xfrm>
            <a:off x="6787979" y="5830618"/>
            <a:ext cx="5243383" cy="830997"/>
          </a:xfrm>
          <a:prstGeom prst="rect">
            <a:avLst/>
          </a:prstGeom>
          <a:noFill/>
        </p:spPr>
        <p:txBody>
          <a:bodyPr wrap="square" rtlCol="0">
            <a:spAutoFit/>
          </a:bodyPr>
          <a:lstStyle/>
          <a:p>
            <a:pPr algn="ctr"/>
            <a:r>
              <a:rPr lang="en-GB" sz="2400" b="1" dirty="0">
                <a:solidFill>
                  <a:schemeClr val="accent6">
                    <a:lumMod val="40000"/>
                    <a:lumOff val="60000"/>
                  </a:schemeClr>
                </a:solidFill>
                <a:effectLst>
                  <a:outerShdw blurRad="38100" dist="38100" dir="2700000" algn="tl">
                    <a:srgbClr val="000000">
                      <a:alpha val="43137"/>
                    </a:srgbClr>
                  </a:outerShdw>
                </a:effectLst>
              </a:rPr>
              <a:t>Take a small step and together </a:t>
            </a:r>
          </a:p>
          <a:p>
            <a:pPr algn="ctr"/>
            <a:r>
              <a:rPr lang="en-GB" sz="2400" b="1" dirty="0">
                <a:solidFill>
                  <a:schemeClr val="accent6">
                    <a:lumMod val="40000"/>
                    <a:lumOff val="60000"/>
                  </a:schemeClr>
                </a:solidFill>
                <a:effectLst>
                  <a:outerShdw blurRad="38100" dist="38100" dir="2700000" algn="tl">
                    <a:srgbClr val="000000">
                      <a:alpha val="43137"/>
                    </a:srgbClr>
                  </a:outerShdw>
                </a:effectLst>
              </a:rPr>
              <a:t>we will change the world.</a:t>
            </a:r>
            <a:endParaRPr lang="en-IE" sz="2400" b="1" dirty="0">
              <a:solidFill>
                <a:schemeClr val="accent6">
                  <a:lumMod val="40000"/>
                  <a:lumOff val="60000"/>
                </a:schemeClr>
              </a:solidFill>
              <a:effectLst>
                <a:outerShdw blurRad="38100" dist="38100" dir="2700000" algn="tl">
                  <a:srgbClr val="000000">
                    <a:alpha val="43137"/>
                  </a:srgbClr>
                </a:outerShdw>
              </a:effectLst>
            </a:endParaRPr>
          </a:p>
        </p:txBody>
      </p:sp>
      <p:pic>
        <p:nvPicPr>
          <p:cNvPr id="9" name="Picture 2" descr="Bonnybrook Parish Logo with Eco-Aware imagery of a tree and the world">
            <a:extLst>
              <a:ext uri="{FF2B5EF4-FFF2-40B4-BE49-F238E27FC236}">
                <a16:creationId xmlns:a16="http://schemas.microsoft.com/office/drawing/2014/main" id="{F26FBA25-F4CE-4298-908F-23AD7DD7EB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5414" y="5099247"/>
            <a:ext cx="2034699" cy="5049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mall bird photography opportunities in Finland | Finnature">
            <a:extLst>
              <a:ext uri="{FF2B5EF4-FFF2-40B4-BE49-F238E27FC236}">
                <a16:creationId xmlns:a16="http://schemas.microsoft.com/office/drawing/2014/main" id="{6FC1BA23-DBE7-43A4-8000-D76952AFD8A3}"/>
              </a:ext>
            </a:extLst>
          </p:cNvPr>
          <p:cNvPicPr>
            <a:picLocks noChangeAspect="1" noChangeArrowheads="1"/>
          </p:cNvPicPr>
          <p:nvPr/>
        </p:nvPicPr>
        <p:blipFill rotWithShape="1">
          <a:blip r:embed="rId5">
            <a:clrChange>
              <a:clrFrom>
                <a:srgbClr val="F9F9FB"/>
              </a:clrFrom>
              <a:clrTo>
                <a:srgbClr val="F9F9FB">
                  <a:alpha val="0"/>
                </a:srgbClr>
              </a:clrTo>
            </a:clrChange>
            <a:extLst>
              <a:ext uri="{28A0092B-C50C-407E-A947-70E740481C1C}">
                <a14:useLocalDpi xmlns:a14="http://schemas.microsoft.com/office/drawing/2010/main" val="0"/>
              </a:ext>
            </a:extLst>
          </a:blip>
          <a:srcRect l="37403" t="4408"/>
          <a:stretch/>
        </p:blipFill>
        <p:spPr bwMode="auto">
          <a:xfrm>
            <a:off x="10763636" y="323815"/>
            <a:ext cx="1082374" cy="12396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ogo&#10;&#10;Description automatically generated">
            <a:extLst>
              <a:ext uri="{FF2B5EF4-FFF2-40B4-BE49-F238E27FC236}">
                <a16:creationId xmlns:a16="http://schemas.microsoft.com/office/drawing/2014/main" id="{2A3025D1-66EC-4F7D-BD92-1E33F6EA21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190" y="5207424"/>
            <a:ext cx="1395013" cy="270161"/>
          </a:xfrm>
          <a:prstGeom prst="rect">
            <a:avLst/>
          </a:prstGeom>
        </p:spPr>
      </p:pic>
    </p:spTree>
    <p:extLst>
      <p:ext uri="{BB962C8B-B14F-4D97-AF65-F5344CB8AC3E}">
        <p14:creationId xmlns:p14="http://schemas.microsoft.com/office/powerpoint/2010/main" val="3979760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Grower returns must increase to ensure the expansion of our organic food  sector - Farming Independent">
            <a:extLst>
              <a:ext uri="{FF2B5EF4-FFF2-40B4-BE49-F238E27FC236}">
                <a16:creationId xmlns:a16="http://schemas.microsoft.com/office/drawing/2014/main" id="{B223355D-976A-421D-B79B-50256E994129}"/>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17121" y="273914"/>
            <a:ext cx="5274880" cy="46976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ood floor png images | PNGEgg">
            <a:extLst>
              <a:ext uri="{FF2B5EF4-FFF2-40B4-BE49-F238E27FC236}">
                <a16:creationId xmlns:a16="http://schemas.microsoft.com/office/drawing/2014/main" id="{5F52539E-6A3F-4A8A-A1A1-E0AF5E0CFC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648"/>
          <a:stretch/>
        </p:blipFill>
        <p:spPr bwMode="auto">
          <a:xfrm>
            <a:off x="0" y="5618328"/>
            <a:ext cx="12192000" cy="123967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EA281872-6235-41B3-9205-37E65D127FE6}"/>
              </a:ext>
            </a:extLst>
          </p:cNvPr>
          <p:cNvSpPr>
            <a:spLocks noGrp="1"/>
          </p:cNvSpPr>
          <p:nvPr>
            <p:ph type="subTitle" idx="1"/>
          </p:nvPr>
        </p:nvSpPr>
        <p:spPr>
          <a:xfrm>
            <a:off x="-305414" y="5892240"/>
            <a:ext cx="4992898" cy="691846"/>
          </a:xfrm>
        </p:spPr>
        <p:txBody>
          <a:bodyPr>
            <a:normAutofit/>
          </a:bodyPr>
          <a:lstStyle/>
          <a:p>
            <a:r>
              <a:rPr lang="en-GB" sz="4000" b="1" dirty="0">
                <a:solidFill>
                  <a:srgbClr val="FFC000"/>
                </a:solidFill>
                <a:effectLst>
                  <a:outerShdw blurRad="38100" dist="38100" dir="2700000" algn="tl">
                    <a:srgbClr val="000000">
                      <a:alpha val="43137"/>
                    </a:srgbClr>
                  </a:outerShdw>
                </a:effectLst>
              </a:rPr>
              <a:t>Day 13     </a:t>
            </a:r>
            <a:r>
              <a:rPr lang="en-GB" sz="4000" b="1" dirty="0">
                <a:solidFill>
                  <a:srgbClr val="FFFFFF"/>
                </a:solidFill>
                <a:effectLst>
                  <a:outerShdw blurRad="38100" dist="38100" dir="2700000" algn="tl">
                    <a:srgbClr val="000000">
                      <a:alpha val="43137"/>
                    </a:srgbClr>
                  </a:outerShdw>
                </a:effectLst>
              </a:rPr>
              <a:t>Monday</a:t>
            </a:r>
            <a:endParaRPr lang="en-IE" sz="4000" b="1" dirty="0">
              <a:solidFill>
                <a:srgbClr val="FFFFFF"/>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DA49F0EF-C656-48DC-8C0E-770E2F829CAA}"/>
              </a:ext>
            </a:extLst>
          </p:cNvPr>
          <p:cNvSpPr txBox="1"/>
          <p:nvPr/>
        </p:nvSpPr>
        <p:spPr>
          <a:xfrm>
            <a:off x="409056" y="273914"/>
            <a:ext cx="8277743" cy="5016758"/>
          </a:xfrm>
          <a:prstGeom prst="rect">
            <a:avLst/>
          </a:prstGeom>
          <a:noFill/>
        </p:spPr>
        <p:txBody>
          <a:bodyPr wrap="square" rtlCol="0">
            <a:spAutoFit/>
          </a:bodyPr>
          <a:lstStyle/>
          <a:p>
            <a:r>
              <a:rPr lang="en-GB" sz="3200" b="1" dirty="0">
                <a:solidFill>
                  <a:srgbClr val="843C0C"/>
                </a:solidFill>
              </a:rPr>
              <a:t>Support organic and sustainable farming by buying local organic produce on a regular basis.  </a:t>
            </a:r>
          </a:p>
          <a:p>
            <a:endParaRPr lang="en-GB" sz="3200" i="1" dirty="0">
              <a:solidFill>
                <a:srgbClr val="843C0C"/>
              </a:solidFill>
            </a:endParaRPr>
          </a:p>
          <a:p>
            <a:r>
              <a:rPr lang="en-GB" sz="3200" i="1" dirty="0">
                <a:solidFill>
                  <a:srgbClr val="843C0C"/>
                </a:solidFill>
              </a:rPr>
              <a:t>By avoiding the use of artificial fertilisers, herbicides and pesticides, organic farming reduces the amount of harmful toxic </a:t>
            </a:r>
          </a:p>
          <a:p>
            <a:r>
              <a:rPr lang="en-GB" sz="3200" i="1" dirty="0">
                <a:solidFill>
                  <a:srgbClr val="843C0C"/>
                </a:solidFill>
              </a:rPr>
              <a:t>compounds released into the </a:t>
            </a:r>
          </a:p>
          <a:p>
            <a:r>
              <a:rPr lang="en-GB" sz="3200" i="1" dirty="0">
                <a:solidFill>
                  <a:srgbClr val="843C0C"/>
                </a:solidFill>
              </a:rPr>
              <a:t>environment.  (Studies show that </a:t>
            </a:r>
          </a:p>
          <a:p>
            <a:r>
              <a:rPr lang="en-GB" sz="3200" i="1" dirty="0">
                <a:solidFill>
                  <a:srgbClr val="843C0C"/>
                </a:solidFill>
              </a:rPr>
              <a:t>pesticides are among the five worst environmental threats to children’s health.)</a:t>
            </a:r>
            <a:endParaRPr lang="en-IE" sz="3200" i="1" dirty="0">
              <a:solidFill>
                <a:srgbClr val="843C0C"/>
              </a:solidFill>
            </a:endParaRPr>
          </a:p>
        </p:txBody>
      </p:sp>
      <p:sp>
        <p:nvSpPr>
          <p:cNvPr id="7" name="TextBox 6">
            <a:extLst>
              <a:ext uri="{FF2B5EF4-FFF2-40B4-BE49-F238E27FC236}">
                <a16:creationId xmlns:a16="http://schemas.microsoft.com/office/drawing/2014/main" id="{948CEA60-5144-43F5-9915-B651F42AF139}"/>
              </a:ext>
            </a:extLst>
          </p:cNvPr>
          <p:cNvSpPr txBox="1"/>
          <p:nvPr/>
        </p:nvSpPr>
        <p:spPr>
          <a:xfrm>
            <a:off x="6787979" y="5830618"/>
            <a:ext cx="5243383" cy="830997"/>
          </a:xfrm>
          <a:prstGeom prst="rect">
            <a:avLst/>
          </a:prstGeom>
          <a:noFill/>
        </p:spPr>
        <p:txBody>
          <a:bodyPr wrap="square" rtlCol="0">
            <a:spAutoFit/>
          </a:bodyPr>
          <a:lstStyle/>
          <a:p>
            <a:pPr algn="ctr"/>
            <a:r>
              <a:rPr lang="en-GB" sz="2400" b="1" dirty="0">
                <a:solidFill>
                  <a:schemeClr val="accent6">
                    <a:lumMod val="40000"/>
                    <a:lumOff val="60000"/>
                  </a:schemeClr>
                </a:solidFill>
                <a:effectLst>
                  <a:outerShdw blurRad="38100" dist="38100" dir="2700000" algn="tl">
                    <a:srgbClr val="000000">
                      <a:alpha val="43137"/>
                    </a:srgbClr>
                  </a:outerShdw>
                </a:effectLst>
              </a:rPr>
              <a:t>Take a small step and together </a:t>
            </a:r>
          </a:p>
          <a:p>
            <a:pPr algn="ctr"/>
            <a:r>
              <a:rPr lang="en-GB" sz="2400" b="1" dirty="0">
                <a:solidFill>
                  <a:schemeClr val="accent6">
                    <a:lumMod val="40000"/>
                    <a:lumOff val="60000"/>
                  </a:schemeClr>
                </a:solidFill>
                <a:effectLst>
                  <a:outerShdw blurRad="38100" dist="38100" dir="2700000" algn="tl">
                    <a:srgbClr val="000000">
                      <a:alpha val="43137"/>
                    </a:srgbClr>
                  </a:outerShdw>
                </a:effectLst>
              </a:rPr>
              <a:t>we will change the world.</a:t>
            </a:r>
            <a:endParaRPr lang="en-IE" sz="2400" b="1" dirty="0">
              <a:solidFill>
                <a:schemeClr val="accent6">
                  <a:lumMod val="40000"/>
                  <a:lumOff val="60000"/>
                </a:schemeClr>
              </a:solidFill>
              <a:effectLst>
                <a:outerShdw blurRad="38100" dist="38100" dir="2700000" algn="tl">
                  <a:srgbClr val="000000">
                    <a:alpha val="43137"/>
                  </a:srgbClr>
                </a:outerShdw>
              </a:effectLst>
            </a:endParaRPr>
          </a:p>
        </p:txBody>
      </p:sp>
      <p:pic>
        <p:nvPicPr>
          <p:cNvPr id="8" name="Picture 2" descr="Bonnybrook Parish Logo with Eco-Aware imagery of a tree and the world">
            <a:extLst>
              <a:ext uri="{FF2B5EF4-FFF2-40B4-BE49-F238E27FC236}">
                <a16:creationId xmlns:a16="http://schemas.microsoft.com/office/drawing/2014/main" id="{D365AE6E-30C9-4B7F-A03B-E52760225C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5414" y="5099247"/>
            <a:ext cx="2034699" cy="5049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10;&#10;Description automatically generated">
            <a:extLst>
              <a:ext uri="{FF2B5EF4-FFF2-40B4-BE49-F238E27FC236}">
                <a16:creationId xmlns:a16="http://schemas.microsoft.com/office/drawing/2014/main" id="{7372572C-B824-41BD-9974-5463F61BB5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056" y="5184338"/>
            <a:ext cx="1395013" cy="270161"/>
          </a:xfrm>
          <a:prstGeom prst="rect">
            <a:avLst/>
          </a:prstGeom>
        </p:spPr>
      </p:pic>
    </p:spTree>
    <p:extLst>
      <p:ext uri="{BB962C8B-B14F-4D97-AF65-F5344CB8AC3E}">
        <p14:creationId xmlns:p14="http://schemas.microsoft.com/office/powerpoint/2010/main" val="2139399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obin and Blackbird Open Fronted Nest Box - Chimney Sheep">
            <a:extLst>
              <a:ext uri="{FF2B5EF4-FFF2-40B4-BE49-F238E27FC236}">
                <a16:creationId xmlns:a16="http://schemas.microsoft.com/office/drawing/2014/main" id="{11C77689-8F73-4BC4-A801-28DACF20E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1887" y="4924498"/>
            <a:ext cx="919587" cy="78032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ood floor png images | PNGEgg">
            <a:extLst>
              <a:ext uri="{FF2B5EF4-FFF2-40B4-BE49-F238E27FC236}">
                <a16:creationId xmlns:a16="http://schemas.microsoft.com/office/drawing/2014/main" id="{5F52539E-6A3F-4A8A-A1A1-E0AF5E0CFC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648"/>
          <a:stretch/>
        </p:blipFill>
        <p:spPr bwMode="auto">
          <a:xfrm>
            <a:off x="0" y="5618328"/>
            <a:ext cx="12192000" cy="123967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EA281872-6235-41B3-9205-37E65D127FE6}"/>
              </a:ext>
            </a:extLst>
          </p:cNvPr>
          <p:cNvSpPr>
            <a:spLocks noGrp="1"/>
          </p:cNvSpPr>
          <p:nvPr>
            <p:ph type="subTitle" idx="1"/>
          </p:nvPr>
        </p:nvSpPr>
        <p:spPr>
          <a:xfrm>
            <a:off x="-382326" y="5892240"/>
            <a:ext cx="4992898" cy="691846"/>
          </a:xfrm>
        </p:spPr>
        <p:txBody>
          <a:bodyPr>
            <a:normAutofit/>
          </a:bodyPr>
          <a:lstStyle/>
          <a:p>
            <a:r>
              <a:rPr lang="en-GB" sz="4000" b="1" dirty="0">
                <a:solidFill>
                  <a:srgbClr val="FFC000"/>
                </a:solidFill>
                <a:effectLst>
                  <a:outerShdw blurRad="38100" dist="38100" dir="2700000" algn="tl">
                    <a:srgbClr val="000000">
                      <a:alpha val="43137"/>
                    </a:srgbClr>
                  </a:outerShdw>
                </a:effectLst>
              </a:rPr>
              <a:t>Day 14     </a:t>
            </a:r>
            <a:r>
              <a:rPr lang="en-GB" sz="4000" b="1" dirty="0">
                <a:solidFill>
                  <a:srgbClr val="FFFFFF"/>
                </a:solidFill>
                <a:effectLst>
                  <a:outerShdw blurRad="38100" dist="38100" dir="2700000" algn="tl">
                    <a:srgbClr val="000000">
                      <a:alpha val="43137"/>
                    </a:srgbClr>
                  </a:outerShdw>
                </a:effectLst>
              </a:rPr>
              <a:t>Tuesday</a:t>
            </a:r>
            <a:endParaRPr lang="en-IE" sz="4000" b="1" dirty="0">
              <a:solidFill>
                <a:srgbClr val="FFFFFF"/>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85B58915-C420-4679-AD77-8DB97C4DAF31}"/>
              </a:ext>
            </a:extLst>
          </p:cNvPr>
          <p:cNvSpPr txBox="1"/>
          <p:nvPr/>
        </p:nvSpPr>
        <p:spPr>
          <a:xfrm>
            <a:off x="1267824" y="1450663"/>
            <a:ext cx="6174258" cy="3539430"/>
          </a:xfrm>
          <a:prstGeom prst="rect">
            <a:avLst/>
          </a:prstGeom>
          <a:noFill/>
        </p:spPr>
        <p:txBody>
          <a:bodyPr wrap="square" rtlCol="0">
            <a:spAutoFit/>
          </a:bodyPr>
          <a:lstStyle/>
          <a:p>
            <a:pPr algn="ctr"/>
            <a:r>
              <a:rPr lang="en-GB" sz="3200" b="1" dirty="0">
                <a:solidFill>
                  <a:srgbClr val="843C0C"/>
                </a:solidFill>
              </a:rPr>
              <a:t>Buy milk in cardboard (Tetra Pak) containers rather than plastic ones.  </a:t>
            </a:r>
          </a:p>
          <a:p>
            <a:pPr algn="ctr"/>
            <a:endParaRPr lang="en-GB" sz="3200" i="1" dirty="0">
              <a:solidFill>
                <a:srgbClr val="843C0C"/>
              </a:solidFill>
            </a:endParaRPr>
          </a:p>
          <a:p>
            <a:pPr algn="ctr"/>
            <a:r>
              <a:rPr lang="en-GB" sz="3200" i="1" dirty="0">
                <a:solidFill>
                  <a:srgbClr val="843C0C"/>
                </a:solidFill>
              </a:rPr>
              <a:t>Milk and fruit juice cartons biodegrade in 2 - 3 months, whereas plastic takes from </a:t>
            </a:r>
          </a:p>
          <a:p>
            <a:pPr algn="ctr"/>
            <a:r>
              <a:rPr lang="en-GB" sz="3200" i="1" dirty="0">
                <a:solidFill>
                  <a:srgbClr val="843C0C"/>
                </a:solidFill>
              </a:rPr>
              <a:t>450 to 1,000 years to decompose.</a:t>
            </a:r>
            <a:endParaRPr lang="en-IE" sz="3200" i="1" dirty="0">
              <a:solidFill>
                <a:srgbClr val="843C0C"/>
              </a:solidFill>
            </a:endParaRPr>
          </a:p>
        </p:txBody>
      </p:sp>
      <p:pic>
        <p:nvPicPr>
          <p:cNvPr id="6146" name="Picture 2" descr="Hello world! - Premier Dairies">
            <a:extLst>
              <a:ext uri="{FF2B5EF4-FFF2-40B4-BE49-F238E27FC236}">
                <a16:creationId xmlns:a16="http://schemas.microsoft.com/office/drawing/2014/main" id="{46BAD80D-32F8-4CA8-90BF-99C5871D95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4329" y="399553"/>
            <a:ext cx="4851068" cy="54658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BD157BC-6FFA-4614-8593-AC6E9DF35967}"/>
              </a:ext>
            </a:extLst>
          </p:cNvPr>
          <p:cNvSpPr txBox="1"/>
          <p:nvPr/>
        </p:nvSpPr>
        <p:spPr>
          <a:xfrm>
            <a:off x="6787979" y="5830618"/>
            <a:ext cx="5243383" cy="830997"/>
          </a:xfrm>
          <a:prstGeom prst="rect">
            <a:avLst/>
          </a:prstGeom>
          <a:noFill/>
        </p:spPr>
        <p:txBody>
          <a:bodyPr wrap="square" rtlCol="0">
            <a:spAutoFit/>
          </a:bodyPr>
          <a:lstStyle/>
          <a:p>
            <a:pPr algn="ctr"/>
            <a:r>
              <a:rPr lang="en-GB" sz="2400" b="1" dirty="0">
                <a:solidFill>
                  <a:schemeClr val="accent6">
                    <a:lumMod val="40000"/>
                    <a:lumOff val="60000"/>
                  </a:schemeClr>
                </a:solidFill>
                <a:effectLst>
                  <a:outerShdw blurRad="38100" dist="38100" dir="2700000" algn="tl">
                    <a:srgbClr val="000000">
                      <a:alpha val="43137"/>
                    </a:srgbClr>
                  </a:outerShdw>
                </a:effectLst>
              </a:rPr>
              <a:t>Take a small step and together </a:t>
            </a:r>
          </a:p>
          <a:p>
            <a:pPr algn="ctr"/>
            <a:r>
              <a:rPr lang="en-GB" sz="2400" b="1" dirty="0">
                <a:solidFill>
                  <a:schemeClr val="accent6">
                    <a:lumMod val="40000"/>
                    <a:lumOff val="60000"/>
                  </a:schemeClr>
                </a:solidFill>
                <a:effectLst>
                  <a:outerShdw blurRad="38100" dist="38100" dir="2700000" algn="tl">
                    <a:srgbClr val="000000">
                      <a:alpha val="43137"/>
                    </a:srgbClr>
                  </a:outerShdw>
                </a:effectLst>
              </a:rPr>
              <a:t>we will change the world.</a:t>
            </a:r>
            <a:endParaRPr lang="en-IE" sz="2400" b="1" dirty="0">
              <a:solidFill>
                <a:schemeClr val="accent6">
                  <a:lumMod val="40000"/>
                  <a:lumOff val="60000"/>
                </a:schemeClr>
              </a:solidFill>
              <a:effectLst>
                <a:outerShdw blurRad="38100" dist="38100" dir="2700000" algn="tl">
                  <a:srgbClr val="000000">
                    <a:alpha val="43137"/>
                  </a:srgbClr>
                </a:outerShdw>
              </a:effectLst>
            </a:endParaRPr>
          </a:p>
        </p:txBody>
      </p:sp>
      <p:pic>
        <p:nvPicPr>
          <p:cNvPr id="8" name="Picture 2" descr="Bonnybrook Parish Logo with Eco-Aware imagery of a tree and the world">
            <a:extLst>
              <a:ext uri="{FF2B5EF4-FFF2-40B4-BE49-F238E27FC236}">
                <a16:creationId xmlns:a16="http://schemas.microsoft.com/office/drawing/2014/main" id="{A772FE85-6F4F-4F32-8BF2-EE431B88D4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5414" y="5099247"/>
            <a:ext cx="2034699" cy="5049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ree Flying Bird Transparent Background, Download Free Clip Art, Free Clip  Art on Clipart Library">
            <a:extLst>
              <a:ext uri="{FF2B5EF4-FFF2-40B4-BE49-F238E27FC236}">
                <a16:creationId xmlns:a16="http://schemas.microsoft.com/office/drawing/2014/main" id="{F8F3C7B5-9491-4FED-86D3-4B1ADFBF7D4A}"/>
              </a:ext>
            </a:extLst>
          </p:cNvPr>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6606" y="233003"/>
            <a:ext cx="7315200" cy="11239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Logo&#10;&#10;Description automatically generated">
            <a:extLst>
              <a:ext uri="{FF2B5EF4-FFF2-40B4-BE49-F238E27FC236}">
                <a16:creationId xmlns:a16="http://schemas.microsoft.com/office/drawing/2014/main" id="{5C394F90-BDB4-48C6-A200-0EB26B6FCC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6616" y="5155548"/>
            <a:ext cx="1395013" cy="270161"/>
          </a:xfrm>
          <a:prstGeom prst="rect">
            <a:avLst/>
          </a:prstGeom>
        </p:spPr>
      </p:pic>
    </p:spTree>
    <p:extLst>
      <p:ext uri="{BB962C8B-B14F-4D97-AF65-F5344CB8AC3E}">
        <p14:creationId xmlns:p14="http://schemas.microsoft.com/office/powerpoint/2010/main" val="4277431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C24E02-4087-4BD9-B43E-880A92752920}"/>
              </a:ext>
            </a:extLst>
          </p:cNvPr>
          <p:cNvSpPr>
            <a:spLocks noGrp="1"/>
          </p:cNvSpPr>
          <p:nvPr>
            <p:ph type="title"/>
          </p:nvPr>
        </p:nvSpPr>
        <p:spPr>
          <a:xfrm>
            <a:off x="572493" y="238539"/>
            <a:ext cx="11018520" cy="1434415"/>
          </a:xfrm>
        </p:spPr>
        <p:txBody>
          <a:bodyPr anchor="b">
            <a:normAutofit/>
          </a:bodyPr>
          <a:lstStyle/>
          <a:p>
            <a:r>
              <a:rPr lang="en-IE" sz="5400" b="1" dirty="0">
                <a:solidFill>
                  <a:srgbClr val="00B050"/>
                </a:solidFill>
              </a:rPr>
              <a:t>Renewing Our Common Home</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32193B1-E469-431A-AB66-8FE2E3C4B721}"/>
              </a:ext>
            </a:extLst>
          </p:cNvPr>
          <p:cNvSpPr>
            <a:spLocks noGrp="1"/>
          </p:cNvSpPr>
          <p:nvPr>
            <p:ph idx="1"/>
          </p:nvPr>
        </p:nvSpPr>
        <p:spPr>
          <a:xfrm>
            <a:off x="572493" y="2071316"/>
            <a:ext cx="6713552" cy="4119172"/>
          </a:xfrm>
        </p:spPr>
        <p:txBody>
          <a:bodyPr anchor="t">
            <a:normAutofit/>
          </a:bodyPr>
          <a:lstStyle/>
          <a:p>
            <a:pPr marL="0" indent="0">
              <a:buNone/>
            </a:pPr>
            <a:r>
              <a:rPr lang="en-IE" sz="2200" dirty="0">
                <a:solidFill>
                  <a:srgbClr val="843C0C"/>
                </a:solidFill>
                <a:latin typeface="Calibri" panose="020F0502020204030204" pitchFamily="34" charset="0"/>
                <a:cs typeface="Calibri" panose="020F0502020204030204" pitchFamily="34" charset="0"/>
              </a:rPr>
              <a:t>The Season of Creation is the annual Christian celebration of prayer and action for our common home. Together, the ecumenical family around the world unites to pray and protect God’s creation.</a:t>
            </a:r>
          </a:p>
          <a:p>
            <a:pPr marL="0" indent="0">
              <a:buNone/>
            </a:pPr>
            <a:r>
              <a:rPr lang="en-IE" sz="2200" dirty="0">
                <a:solidFill>
                  <a:srgbClr val="843C0C"/>
                </a:solidFill>
                <a:latin typeface="Calibri" panose="020F0502020204030204" pitchFamily="34" charset="0"/>
                <a:cs typeface="Calibri" panose="020F0502020204030204" pitchFamily="34" charset="0"/>
              </a:rPr>
              <a:t>The season starts 1 September, the World Day of Prayer for the Care of Creation, and ends 4 October, the Feast of St. Francis of Assisi, the patron saint of ecology beloved by many Christian denominations.</a:t>
            </a:r>
          </a:p>
          <a:p>
            <a:pPr marL="0" indent="0">
              <a:buNone/>
            </a:pPr>
            <a:r>
              <a:rPr lang="en-IE" sz="2200" dirty="0">
                <a:solidFill>
                  <a:srgbClr val="843C0C"/>
                </a:solidFill>
                <a:latin typeface="Calibri" panose="020F0502020204030204" pitchFamily="34" charset="0"/>
                <a:cs typeface="Calibri" panose="020F0502020204030204" pitchFamily="34" charset="0"/>
              </a:rPr>
              <a:t>We hope that this Season of Creation renews our baptismal call to care and sustain this ecological turning so that life may flourish, and all creatures may find their place to flourish in our common home.</a:t>
            </a:r>
          </a:p>
          <a:p>
            <a:endParaRPr lang="en-IE" sz="2200" dirty="0"/>
          </a:p>
        </p:txBody>
      </p:sp>
      <p:pic>
        <p:nvPicPr>
          <p:cNvPr id="5" name="Picture 4">
            <a:extLst>
              <a:ext uri="{FF2B5EF4-FFF2-40B4-BE49-F238E27FC236}">
                <a16:creationId xmlns:a16="http://schemas.microsoft.com/office/drawing/2014/main" id="{60FE3834-38EE-4660-807C-5204202E25ED}"/>
              </a:ext>
            </a:extLst>
          </p:cNvPr>
          <p:cNvPicPr>
            <a:picLocks noChangeAspect="1"/>
          </p:cNvPicPr>
          <p:nvPr/>
        </p:nvPicPr>
        <p:blipFill rotWithShape="1">
          <a:blip r:embed="rId2">
            <a:extLst>
              <a:ext uri="{28A0092B-C50C-407E-A947-70E740481C1C}">
                <a14:useLocalDpi xmlns:a14="http://schemas.microsoft.com/office/drawing/2010/main" val="0"/>
              </a:ext>
            </a:extLst>
          </a:blip>
          <a:srcRect r="28216"/>
          <a:stretch/>
        </p:blipFill>
        <p:spPr>
          <a:xfrm>
            <a:off x="7675658" y="2093976"/>
            <a:ext cx="3941064" cy="4096512"/>
          </a:xfrm>
          <a:prstGeom prst="rect">
            <a:avLst/>
          </a:prstGeom>
          <a:ln>
            <a:noFill/>
          </a:ln>
          <a:effectLst>
            <a:softEdge rad="112500"/>
          </a:effectLst>
        </p:spPr>
      </p:pic>
      <p:pic>
        <p:nvPicPr>
          <p:cNvPr id="6" name="Picture 5">
            <a:extLst>
              <a:ext uri="{FF2B5EF4-FFF2-40B4-BE49-F238E27FC236}">
                <a16:creationId xmlns:a16="http://schemas.microsoft.com/office/drawing/2014/main" id="{040CC48E-7E84-4DE7-8760-CF9B9F56D599}"/>
              </a:ext>
            </a:extLst>
          </p:cNvPr>
          <p:cNvPicPr>
            <a:picLocks noChangeAspect="1"/>
          </p:cNvPicPr>
          <p:nvPr/>
        </p:nvPicPr>
        <p:blipFill>
          <a:blip r:embed="rId3"/>
          <a:stretch>
            <a:fillRect/>
          </a:stretch>
        </p:blipFill>
        <p:spPr>
          <a:xfrm>
            <a:off x="8666174" y="238538"/>
            <a:ext cx="2701588" cy="673369"/>
          </a:xfrm>
          <a:prstGeom prst="rect">
            <a:avLst/>
          </a:prstGeom>
        </p:spPr>
      </p:pic>
      <p:pic>
        <p:nvPicPr>
          <p:cNvPr id="8" name="Picture 7" descr="Logo&#10;&#10;Description automatically generated">
            <a:extLst>
              <a:ext uri="{FF2B5EF4-FFF2-40B4-BE49-F238E27FC236}">
                <a16:creationId xmlns:a16="http://schemas.microsoft.com/office/drawing/2014/main" id="{A73C927F-DBBB-456A-92F5-58E24E3BF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1643" y="1022269"/>
            <a:ext cx="1395013" cy="270161"/>
          </a:xfrm>
          <a:prstGeom prst="rect">
            <a:avLst/>
          </a:prstGeom>
        </p:spPr>
      </p:pic>
    </p:spTree>
    <p:extLst>
      <p:ext uri="{BB962C8B-B14F-4D97-AF65-F5344CB8AC3E}">
        <p14:creationId xmlns:p14="http://schemas.microsoft.com/office/powerpoint/2010/main" val="3483355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od floor png images | PNGEgg">
            <a:extLst>
              <a:ext uri="{FF2B5EF4-FFF2-40B4-BE49-F238E27FC236}">
                <a16:creationId xmlns:a16="http://schemas.microsoft.com/office/drawing/2014/main" id="{5F52539E-6A3F-4A8A-A1A1-E0AF5E0CFC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648"/>
          <a:stretch/>
        </p:blipFill>
        <p:spPr bwMode="auto">
          <a:xfrm>
            <a:off x="0" y="5618328"/>
            <a:ext cx="12192000" cy="123967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EA281872-6235-41B3-9205-37E65D127FE6}"/>
              </a:ext>
            </a:extLst>
          </p:cNvPr>
          <p:cNvSpPr>
            <a:spLocks noGrp="1"/>
          </p:cNvSpPr>
          <p:nvPr>
            <p:ph type="subTitle" idx="1"/>
          </p:nvPr>
        </p:nvSpPr>
        <p:spPr>
          <a:xfrm>
            <a:off x="0" y="5935309"/>
            <a:ext cx="4992898" cy="691846"/>
          </a:xfrm>
        </p:spPr>
        <p:txBody>
          <a:bodyPr>
            <a:normAutofit/>
          </a:bodyPr>
          <a:lstStyle/>
          <a:p>
            <a:r>
              <a:rPr lang="en-GB" sz="4000" b="1" dirty="0">
                <a:solidFill>
                  <a:srgbClr val="FFC000"/>
                </a:solidFill>
                <a:effectLst>
                  <a:outerShdw blurRad="38100" dist="38100" dir="2700000" algn="tl">
                    <a:srgbClr val="000000">
                      <a:alpha val="43137"/>
                    </a:srgbClr>
                  </a:outerShdw>
                </a:effectLst>
              </a:rPr>
              <a:t>Day 15     </a:t>
            </a:r>
            <a:r>
              <a:rPr lang="en-GB" sz="4000" b="1" dirty="0">
                <a:solidFill>
                  <a:srgbClr val="FFFFFF"/>
                </a:solidFill>
                <a:effectLst>
                  <a:outerShdw blurRad="38100" dist="38100" dir="2700000" algn="tl">
                    <a:srgbClr val="000000">
                      <a:alpha val="43137"/>
                    </a:srgbClr>
                  </a:outerShdw>
                </a:effectLst>
              </a:rPr>
              <a:t>Wednesday</a:t>
            </a:r>
            <a:endParaRPr lang="en-IE" sz="4000" b="1" dirty="0">
              <a:solidFill>
                <a:srgbClr val="FFFFFF"/>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6E05A208-EEC6-4C82-9DD8-441525BA29BE}"/>
              </a:ext>
            </a:extLst>
          </p:cNvPr>
          <p:cNvSpPr txBox="1"/>
          <p:nvPr/>
        </p:nvSpPr>
        <p:spPr>
          <a:xfrm>
            <a:off x="1216066" y="576768"/>
            <a:ext cx="5102847" cy="4563887"/>
          </a:xfrm>
          <a:prstGeom prst="rect">
            <a:avLst/>
          </a:prstGeom>
          <a:noFill/>
        </p:spPr>
        <p:txBody>
          <a:bodyPr wrap="square" rtlCol="0">
            <a:spAutoFit/>
          </a:bodyPr>
          <a:lstStyle/>
          <a:p>
            <a:pPr algn="ctr"/>
            <a:r>
              <a:rPr lang="en-GB" sz="3200" b="1" dirty="0">
                <a:solidFill>
                  <a:srgbClr val="843C0C"/>
                </a:solidFill>
              </a:rPr>
              <a:t>Use your consumer power: ask your local supermarkets to stock environmentally-friendly products. </a:t>
            </a:r>
          </a:p>
          <a:p>
            <a:pPr algn="ctr"/>
            <a:endParaRPr lang="en-GB" sz="3200" i="1" dirty="0">
              <a:solidFill>
                <a:srgbClr val="843C0C"/>
              </a:solidFill>
            </a:endParaRPr>
          </a:p>
          <a:p>
            <a:pPr algn="ctr"/>
            <a:r>
              <a:rPr lang="en-GB" sz="3200" i="1" dirty="0">
                <a:solidFill>
                  <a:srgbClr val="843C0C"/>
                </a:solidFill>
              </a:rPr>
              <a:t>There is nothing as persuasive as consumer demand in getting a store manager to make changes.</a:t>
            </a:r>
            <a:endParaRPr lang="en-IE" sz="3200" i="1" dirty="0">
              <a:solidFill>
                <a:srgbClr val="843C0C"/>
              </a:solidFill>
            </a:endParaRPr>
          </a:p>
        </p:txBody>
      </p:sp>
      <p:pic>
        <p:nvPicPr>
          <p:cNvPr id="7174" name="Picture 6" descr="100% Eco Friendly wall sticker - TenStickers">
            <a:extLst>
              <a:ext uri="{FF2B5EF4-FFF2-40B4-BE49-F238E27FC236}">
                <a16:creationId xmlns:a16="http://schemas.microsoft.com/office/drawing/2014/main" id="{382EE701-A914-4F96-9703-EE093DAB6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7864" y="140175"/>
            <a:ext cx="4664485" cy="469131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DDD5F3B-63E3-424E-BBD1-8927C740300D}"/>
              </a:ext>
            </a:extLst>
          </p:cNvPr>
          <p:cNvSpPr txBox="1"/>
          <p:nvPr/>
        </p:nvSpPr>
        <p:spPr>
          <a:xfrm>
            <a:off x="6787979" y="5830618"/>
            <a:ext cx="5243383" cy="830997"/>
          </a:xfrm>
          <a:prstGeom prst="rect">
            <a:avLst/>
          </a:prstGeom>
          <a:noFill/>
        </p:spPr>
        <p:txBody>
          <a:bodyPr wrap="square" rtlCol="0">
            <a:spAutoFit/>
          </a:bodyPr>
          <a:lstStyle/>
          <a:p>
            <a:pPr algn="ctr"/>
            <a:r>
              <a:rPr lang="en-GB" sz="2400" b="1" dirty="0">
                <a:solidFill>
                  <a:schemeClr val="accent6">
                    <a:lumMod val="40000"/>
                    <a:lumOff val="60000"/>
                  </a:schemeClr>
                </a:solidFill>
                <a:effectLst>
                  <a:outerShdw blurRad="38100" dist="38100" dir="2700000" algn="tl">
                    <a:srgbClr val="000000">
                      <a:alpha val="43137"/>
                    </a:srgbClr>
                  </a:outerShdw>
                </a:effectLst>
              </a:rPr>
              <a:t>Take a small step and together </a:t>
            </a:r>
          </a:p>
          <a:p>
            <a:pPr algn="ctr"/>
            <a:r>
              <a:rPr lang="en-GB" sz="2400" b="1" dirty="0">
                <a:solidFill>
                  <a:schemeClr val="accent6">
                    <a:lumMod val="40000"/>
                    <a:lumOff val="60000"/>
                  </a:schemeClr>
                </a:solidFill>
                <a:effectLst>
                  <a:outerShdw blurRad="38100" dist="38100" dir="2700000" algn="tl">
                    <a:srgbClr val="000000">
                      <a:alpha val="43137"/>
                    </a:srgbClr>
                  </a:outerShdw>
                </a:effectLst>
              </a:rPr>
              <a:t>we will change the world.</a:t>
            </a:r>
            <a:endParaRPr lang="en-IE" sz="2400" b="1" dirty="0">
              <a:solidFill>
                <a:schemeClr val="accent6">
                  <a:lumMod val="40000"/>
                  <a:lumOff val="60000"/>
                </a:schemeClr>
              </a:solidFill>
              <a:effectLst>
                <a:outerShdw blurRad="38100" dist="38100" dir="2700000" algn="tl">
                  <a:srgbClr val="000000">
                    <a:alpha val="43137"/>
                  </a:srgbClr>
                </a:outerShdw>
              </a:effectLst>
            </a:endParaRPr>
          </a:p>
        </p:txBody>
      </p:sp>
      <p:pic>
        <p:nvPicPr>
          <p:cNvPr id="8" name="Picture 2" descr="Bonnybrook Parish Logo with Eco-Aware imagery of a tree and the world">
            <a:extLst>
              <a:ext uri="{FF2B5EF4-FFF2-40B4-BE49-F238E27FC236}">
                <a16:creationId xmlns:a16="http://schemas.microsoft.com/office/drawing/2014/main" id="{4432E8E4-A4D1-4AD1-86B3-4420F46485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5414" y="5099247"/>
            <a:ext cx="2034699" cy="5049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ee the source image">
            <a:extLst>
              <a:ext uri="{FF2B5EF4-FFF2-40B4-BE49-F238E27FC236}">
                <a16:creationId xmlns:a16="http://schemas.microsoft.com/office/drawing/2014/main" id="{13849A68-689E-4815-9E15-3B85E92968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84944">
            <a:off x="433894" y="2504462"/>
            <a:ext cx="1284083" cy="9400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Logo&#10;&#10;Description automatically generated">
            <a:extLst>
              <a:ext uri="{FF2B5EF4-FFF2-40B4-BE49-F238E27FC236}">
                <a16:creationId xmlns:a16="http://schemas.microsoft.com/office/drawing/2014/main" id="{FF64B16C-DBB6-46C7-8764-9EFA14EA4F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273" y="5120997"/>
            <a:ext cx="1395013" cy="270161"/>
          </a:xfrm>
          <a:prstGeom prst="rect">
            <a:avLst/>
          </a:prstGeom>
        </p:spPr>
      </p:pic>
    </p:spTree>
    <p:extLst>
      <p:ext uri="{BB962C8B-B14F-4D97-AF65-F5344CB8AC3E}">
        <p14:creationId xmlns:p14="http://schemas.microsoft.com/office/powerpoint/2010/main" val="2566415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od floor png images | PNGEgg">
            <a:extLst>
              <a:ext uri="{FF2B5EF4-FFF2-40B4-BE49-F238E27FC236}">
                <a16:creationId xmlns:a16="http://schemas.microsoft.com/office/drawing/2014/main" id="{5F52539E-6A3F-4A8A-A1A1-E0AF5E0CFC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648"/>
          <a:stretch/>
        </p:blipFill>
        <p:spPr bwMode="auto">
          <a:xfrm>
            <a:off x="0" y="5618328"/>
            <a:ext cx="12192000" cy="123967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EA281872-6235-41B3-9205-37E65D127FE6}"/>
              </a:ext>
            </a:extLst>
          </p:cNvPr>
          <p:cNvSpPr>
            <a:spLocks noGrp="1"/>
          </p:cNvSpPr>
          <p:nvPr>
            <p:ph type="subTitle" idx="1"/>
          </p:nvPr>
        </p:nvSpPr>
        <p:spPr>
          <a:xfrm>
            <a:off x="-211410" y="5892240"/>
            <a:ext cx="4992898" cy="691846"/>
          </a:xfrm>
        </p:spPr>
        <p:txBody>
          <a:bodyPr>
            <a:normAutofit/>
          </a:bodyPr>
          <a:lstStyle/>
          <a:p>
            <a:r>
              <a:rPr lang="en-GB" sz="4000" b="1" dirty="0">
                <a:solidFill>
                  <a:srgbClr val="FFC000"/>
                </a:solidFill>
                <a:effectLst>
                  <a:outerShdw blurRad="38100" dist="38100" dir="2700000" algn="tl">
                    <a:srgbClr val="000000">
                      <a:alpha val="43137"/>
                    </a:srgbClr>
                  </a:outerShdw>
                </a:effectLst>
              </a:rPr>
              <a:t>Day 16     </a:t>
            </a:r>
            <a:r>
              <a:rPr lang="en-GB" sz="4000" b="1" dirty="0">
                <a:solidFill>
                  <a:srgbClr val="FFFFFF"/>
                </a:solidFill>
                <a:effectLst>
                  <a:outerShdw blurRad="38100" dist="38100" dir="2700000" algn="tl">
                    <a:srgbClr val="000000">
                      <a:alpha val="43137"/>
                    </a:srgbClr>
                  </a:outerShdw>
                </a:effectLst>
              </a:rPr>
              <a:t>Thursday</a:t>
            </a:r>
            <a:endParaRPr lang="en-IE" sz="4000" b="1" dirty="0">
              <a:solidFill>
                <a:srgbClr val="FFFFFF"/>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6D0A4AE5-4CEC-4139-87A1-B33FF807489C}"/>
              </a:ext>
            </a:extLst>
          </p:cNvPr>
          <p:cNvSpPr txBox="1"/>
          <p:nvPr/>
        </p:nvSpPr>
        <p:spPr>
          <a:xfrm>
            <a:off x="402056" y="382054"/>
            <a:ext cx="6027515" cy="4524315"/>
          </a:xfrm>
          <a:prstGeom prst="rect">
            <a:avLst/>
          </a:prstGeom>
          <a:noFill/>
        </p:spPr>
        <p:txBody>
          <a:bodyPr wrap="square" rtlCol="0">
            <a:spAutoFit/>
          </a:bodyPr>
          <a:lstStyle/>
          <a:p>
            <a:pPr algn="ctr"/>
            <a:r>
              <a:rPr lang="en-GB" sz="3200" b="1" dirty="0">
                <a:solidFill>
                  <a:srgbClr val="843C0C"/>
                </a:solidFill>
              </a:rPr>
              <a:t>Choose durable goods in preference to disposable items.</a:t>
            </a:r>
          </a:p>
          <a:p>
            <a:pPr algn="ctr"/>
            <a:endParaRPr lang="en-GB" sz="3200" i="1" dirty="0">
              <a:solidFill>
                <a:srgbClr val="843C0C"/>
              </a:solidFill>
            </a:endParaRPr>
          </a:p>
          <a:p>
            <a:pPr algn="ctr"/>
            <a:r>
              <a:rPr lang="en-GB" sz="3200" i="1" dirty="0">
                <a:solidFill>
                  <a:srgbClr val="843C0C"/>
                </a:solidFill>
              </a:rPr>
              <a:t>Buying single or limited use items only supports the manufacturers’ policy of in-built obsolescence and their desire for profit and at the same time uses up earth’s resources unnecessarily. </a:t>
            </a:r>
            <a:endParaRPr lang="en-IE" sz="3200" i="1" dirty="0">
              <a:solidFill>
                <a:srgbClr val="843C0C"/>
              </a:solidFill>
            </a:endParaRPr>
          </a:p>
        </p:txBody>
      </p:sp>
      <p:pic>
        <p:nvPicPr>
          <p:cNvPr id="8196" name="Picture 4" descr="FMCD - Dare2Compete">
            <a:extLst>
              <a:ext uri="{FF2B5EF4-FFF2-40B4-BE49-F238E27FC236}">
                <a16:creationId xmlns:a16="http://schemas.microsoft.com/office/drawing/2014/main" id="{6C4587CA-9BBF-440E-A28F-CEF3D3B86A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164" r="6941"/>
          <a:stretch/>
        </p:blipFill>
        <p:spPr bwMode="auto">
          <a:xfrm>
            <a:off x="6719002" y="432225"/>
            <a:ext cx="4985983" cy="47721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283D554-0FA6-428A-8988-96E883EBC484}"/>
              </a:ext>
            </a:extLst>
          </p:cNvPr>
          <p:cNvSpPr txBox="1"/>
          <p:nvPr/>
        </p:nvSpPr>
        <p:spPr>
          <a:xfrm>
            <a:off x="6787979" y="5830618"/>
            <a:ext cx="5243383" cy="830997"/>
          </a:xfrm>
          <a:prstGeom prst="rect">
            <a:avLst/>
          </a:prstGeom>
          <a:noFill/>
        </p:spPr>
        <p:txBody>
          <a:bodyPr wrap="square" rtlCol="0">
            <a:spAutoFit/>
          </a:bodyPr>
          <a:lstStyle/>
          <a:p>
            <a:pPr algn="ctr"/>
            <a:r>
              <a:rPr lang="en-GB" sz="2400" b="1" dirty="0">
                <a:solidFill>
                  <a:schemeClr val="accent6">
                    <a:lumMod val="40000"/>
                    <a:lumOff val="60000"/>
                  </a:schemeClr>
                </a:solidFill>
                <a:effectLst>
                  <a:outerShdw blurRad="38100" dist="38100" dir="2700000" algn="tl">
                    <a:srgbClr val="000000">
                      <a:alpha val="43137"/>
                    </a:srgbClr>
                  </a:outerShdw>
                </a:effectLst>
              </a:rPr>
              <a:t>Take a small step and together </a:t>
            </a:r>
          </a:p>
          <a:p>
            <a:pPr algn="ctr"/>
            <a:r>
              <a:rPr lang="en-GB" sz="2400" b="1" dirty="0">
                <a:solidFill>
                  <a:schemeClr val="accent6">
                    <a:lumMod val="40000"/>
                    <a:lumOff val="60000"/>
                  </a:schemeClr>
                </a:solidFill>
                <a:effectLst>
                  <a:outerShdw blurRad="38100" dist="38100" dir="2700000" algn="tl">
                    <a:srgbClr val="000000">
                      <a:alpha val="43137"/>
                    </a:srgbClr>
                  </a:outerShdw>
                </a:effectLst>
              </a:rPr>
              <a:t>we will change the world.</a:t>
            </a:r>
            <a:endParaRPr lang="en-IE" sz="2400" b="1" dirty="0">
              <a:solidFill>
                <a:schemeClr val="accent6">
                  <a:lumMod val="40000"/>
                  <a:lumOff val="60000"/>
                </a:schemeClr>
              </a:solidFill>
              <a:effectLst>
                <a:outerShdw blurRad="38100" dist="38100" dir="2700000" algn="tl">
                  <a:srgbClr val="000000">
                    <a:alpha val="43137"/>
                  </a:srgbClr>
                </a:outerShdw>
              </a:effectLst>
            </a:endParaRPr>
          </a:p>
        </p:txBody>
      </p:sp>
      <p:pic>
        <p:nvPicPr>
          <p:cNvPr id="8" name="Picture 2" descr="Bonnybrook Parish Logo with Eco-Aware imagery of a tree and the world">
            <a:extLst>
              <a:ext uri="{FF2B5EF4-FFF2-40B4-BE49-F238E27FC236}">
                <a16:creationId xmlns:a16="http://schemas.microsoft.com/office/drawing/2014/main" id="{927C0C0C-4F56-4E39-B2F9-CCF389A4A2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04" y="5113360"/>
            <a:ext cx="2034699" cy="5049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10;&#10;Description automatically generated">
            <a:extLst>
              <a:ext uri="{FF2B5EF4-FFF2-40B4-BE49-F238E27FC236}">
                <a16:creationId xmlns:a16="http://schemas.microsoft.com/office/drawing/2014/main" id="{86659450-98A1-488C-BB3D-2017D0DC2D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8320" y="5167458"/>
            <a:ext cx="1395013" cy="270161"/>
          </a:xfrm>
          <a:prstGeom prst="rect">
            <a:avLst/>
          </a:prstGeom>
        </p:spPr>
      </p:pic>
    </p:spTree>
    <p:extLst>
      <p:ext uri="{BB962C8B-B14F-4D97-AF65-F5344CB8AC3E}">
        <p14:creationId xmlns:p14="http://schemas.microsoft.com/office/powerpoint/2010/main" val="415534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od floor png images | PNGEgg">
            <a:extLst>
              <a:ext uri="{FF2B5EF4-FFF2-40B4-BE49-F238E27FC236}">
                <a16:creationId xmlns:a16="http://schemas.microsoft.com/office/drawing/2014/main" id="{5F52539E-6A3F-4A8A-A1A1-E0AF5E0CFC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648"/>
          <a:stretch/>
        </p:blipFill>
        <p:spPr bwMode="auto">
          <a:xfrm>
            <a:off x="0" y="5618328"/>
            <a:ext cx="12192000" cy="123967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EA281872-6235-41B3-9205-37E65D127FE6}"/>
              </a:ext>
            </a:extLst>
          </p:cNvPr>
          <p:cNvSpPr>
            <a:spLocks noGrp="1"/>
          </p:cNvSpPr>
          <p:nvPr>
            <p:ph type="subTitle" idx="1"/>
          </p:nvPr>
        </p:nvSpPr>
        <p:spPr>
          <a:xfrm>
            <a:off x="-519059" y="6033109"/>
            <a:ext cx="4992898" cy="631195"/>
          </a:xfrm>
        </p:spPr>
        <p:txBody>
          <a:bodyPr>
            <a:normAutofit lnSpcReduction="10000"/>
          </a:bodyPr>
          <a:lstStyle/>
          <a:p>
            <a:r>
              <a:rPr lang="en-GB" sz="4000" b="1" dirty="0">
                <a:solidFill>
                  <a:srgbClr val="FFC000"/>
                </a:solidFill>
                <a:effectLst>
                  <a:outerShdw blurRad="38100" dist="38100" dir="2700000" algn="tl">
                    <a:srgbClr val="000000">
                      <a:alpha val="43137"/>
                    </a:srgbClr>
                  </a:outerShdw>
                </a:effectLst>
              </a:rPr>
              <a:t>Day 17     </a:t>
            </a:r>
            <a:r>
              <a:rPr lang="en-GB" sz="4000" b="1" dirty="0">
                <a:solidFill>
                  <a:srgbClr val="FFFFFF"/>
                </a:solidFill>
                <a:effectLst>
                  <a:outerShdw blurRad="38100" dist="38100" dir="2700000" algn="tl">
                    <a:srgbClr val="000000">
                      <a:alpha val="43137"/>
                    </a:srgbClr>
                  </a:outerShdw>
                </a:effectLst>
              </a:rPr>
              <a:t>Friday</a:t>
            </a:r>
            <a:endParaRPr lang="en-IE" sz="4000" b="1" dirty="0">
              <a:solidFill>
                <a:srgbClr val="FFFFFF"/>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64B6B23B-1FBD-4062-A476-FFCFE1729A7E}"/>
              </a:ext>
            </a:extLst>
          </p:cNvPr>
          <p:cNvSpPr txBox="1"/>
          <p:nvPr/>
        </p:nvSpPr>
        <p:spPr>
          <a:xfrm>
            <a:off x="1039259" y="824891"/>
            <a:ext cx="4635689" cy="3539430"/>
          </a:xfrm>
          <a:prstGeom prst="rect">
            <a:avLst/>
          </a:prstGeom>
          <a:noFill/>
        </p:spPr>
        <p:txBody>
          <a:bodyPr wrap="square" rtlCol="0">
            <a:spAutoFit/>
          </a:bodyPr>
          <a:lstStyle/>
          <a:p>
            <a:pPr algn="ctr"/>
            <a:r>
              <a:rPr lang="en-GB" sz="3200" b="1" dirty="0">
                <a:solidFill>
                  <a:srgbClr val="843C0C"/>
                </a:solidFill>
              </a:rPr>
              <a:t>Purchase Fair Trade items when they are available.  </a:t>
            </a:r>
          </a:p>
          <a:p>
            <a:pPr algn="ctr"/>
            <a:endParaRPr lang="en-GB" sz="3200" b="1" i="1" dirty="0">
              <a:solidFill>
                <a:srgbClr val="843C0C"/>
              </a:solidFill>
            </a:endParaRPr>
          </a:p>
          <a:p>
            <a:pPr algn="ctr"/>
            <a:r>
              <a:rPr lang="en-GB" sz="3200" i="1" dirty="0">
                <a:solidFill>
                  <a:srgbClr val="843C0C"/>
                </a:solidFill>
              </a:rPr>
              <a:t>These goods guarantee a just price for the producers and that no child or </a:t>
            </a:r>
          </a:p>
          <a:p>
            <a:pPr algn="ctr"/>
            <a:r>
              <a:rPr lang="en-GB" sz="3200" i="1" dirty="0">
                <a:solidFill>
                  <a:srgbClr val="843C0C"/>
                </a:solidFill>
              </a:rPr>
              <a:t>forced labour is used.</a:t>
            </a:r>
            <a:endParaRPr lang="en-IE" sz="3200" i="1" dirty="0">
              <a:solidFill>
                <a:srgbClr val="843C0C"/>
              </a:solidFill>
            </a:endParaRPr>
          </a:p>
        </p:txBody>
      </p:sp>
      <p:pic>
        <p:nvPicPr>
          <p:cNvPr id="9218" name="Picture 2" descr="Fairtrade Ireland - Wikipedia">
            <a:extLst>
              <a:ext uri="{FF2B5EF4-FFF2-40B4-BE49-F238E27FC236}">
                <a16:creationId xmlns:a16="http://schemas.microsoft.com/office/drawing/2014/main" id="{77361470-20AD-45E9-A8B0-59D22A6D5B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0886" y="253313"/>
            <a:ext cx="5158946" cy="51589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4BDD90E-4693-4AD0-87A7-C2B7F5F23EB7}"/>
              </a:ext>
            </a:extLst>
          </p:cNvPr>
          <p:cNvSpPr txBox="1"/>
          <p:nvPr/>
        </p:nvSpPr>
        <p:spPr>
          <a:xfrm>
            <a:off x="6787979" y="5830618"/>
            <a:ext cx="5243383" cy="830997"/>
          </a:xfrm>
          <a:prstGeom prst="rect">
            <a:avLst/>
          </a:prstGeom>
          <a:noFill/>
        </p:spPr>
        <p:txBody>
          <a:bodyPr wrap="square" rtlCol="0">
            <a:spAutoFit/>
          </a:bodyPr>
          <a:lstStyle/>
          <a:p>
            <a:pPr algn="ctr"/>
            <a:r>
              <a:rPr lang="en-GB" sz="2400" b="1" dirty="0">
                <a:solidFill>
                  <a:schemeClr val="accent6">
                    <a:lumMod val="40000"/>
                    <a:lumOff val="60000"/>
                  </a:schemeClr>
                </a:solidFill>
                <a:effectLst>
                  <a:outerShdw blurRad="38100" dist="38100" dir="2700000" algn="tl">
                    <a:srgbClr val="000000">
                      <a:alpha val="43137"/>
                    </a:srgbClr>
                  </a:outerShdw>
                </a:effectLst>
              </a:rPr>
              <a:t>Take a small step and together </a:t>
            </a:r>
          </a:p>
          <a:p>
            <a:pPr algn="ctr"/>
            <a:r>
              <a:rPr lang="en-GB" sz="2400" b="1" dirty="0">
                <a:solidFill>
                  <a:schemeClr val="accent6">
                    <a:lumMod val="40000"/>
                    <a:lumOff val="60000"/>
                  </a:schemeClr>
                </a:solidFill>
                <a:effectLst>
                  <a:outerShdw blurRad="38100" dist="38100" dir="2700000" algn="tl">
                    <a:srgbClr val="000000">
                      <a:alpha val="43137"/>
                    </a:srgbClr>
                  </a:outerShdw>
                </a:effectLst>
              </a:rPr>
              <a:t>we will change the world.</a:t>
            </a:r>
            <a:endParaRPr lang="en-IE" sz="2400" b="1" dirty="0">
              <a:solidFill>
                <a:schemeClr val="accent6">
                  <a:lumMod val="40000"/>
                  <a:lumOff val="60000"/>
                </a:schemeClr>
              </a:solidFill>
              <a:effectLst>
                <a:outerShdw blurRad="38100" dist="38100" dir="2700000" algn="tl">
                  <a:srgbClr val="000000">
                    <a:alpha val="43137"/>
                  </a:srgbClr>
                </a:outerShdw>
              </a:effectLst>
            </a:endParaRPr>
          </a:p>
        </p:txBody>
      </p:sp>
      <p:pic>
        <p:nvPicPr>
          <p:cNvPr id="8" name="Picture 2" descr="Bonnybrook Parish Logo with Eco-Aware imagery of a tree and the world">
            <a:extLst>
              <a:ext uri="{FF2B5EF4-FFF2-40B4-BE49-F238E27FC236}">
                <a16:creationId xmlns:a16="http://schemas.microsoft.com/office/drawing/2014/main" id="{0433CE92-DBD3-4D4D-93DC-AC43168494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98" y="5113362"/>
            <a:ext cx="2034699" cy="50496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 flock of birds,flying seagull,wild goose,pigeon,cartoon flying bird  silhouette,illustration,aerial… | Flying bird silhouette, Flying bird  drawing, Bird silhouette">
            <a:extLst>
              <a:ext uri="{FF2B5EF4-FFF2-40B4-BE49-F238E27FC236}">
                <a16:creationId xmlns:a16="http://schemas.microsoft.com/office/drawing/2014/main" id="{D55181CC-E1B7-4C01-A3D9-F35ABF4288FA}"/>
              </a:ext>
            </a:extLst>
          </p:cNvPr>
          <p:cNvPicPr>
            <a:picLocks noChangeAspect="1" noChangeArrowheads="1"/>
          </p:cNvPicPr>
          <p:nvPr/>
        </p:nvPicPr>
        <p:blipFill>
          <a:blip r:embed="rId5">
            <a:clrChange>
              <a:clrFrom>
                <a:srgbClr val="F5F5F5"/>
              </a:clrFrom>
              <a:clrTo>
                <a:srgbClr val="F5F5F5">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4539" y="1553549"/>
            <a:ext cx="2082114" cy="20821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10;&#10;Description automatically generated">
            <a:extLst>
              <a:ext uri="{FF2B5EF4-FFF2-40B4-BE49-F238E27FC236}">
                <a16:creationId xmlns:a16="http://schemas.microsoft.com/office/drawing/2014/main" id="{3FC615A9-9C97-41E8-8344-1FC50C1B06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3608" y="5142098"/>
            <a:ext cx="1395013" cy="270161"/>
          </a:xfrm>
          <a:prstGeom prst="rect">
            <a:avLst/>
          </a:prstGeom>
        </p:spPr>
      </p:pic>
    </p:spTree>
    <p:extLst>
      <p:ext uri="{BB962C8B-B14F-4D97-AF65-F5344CB8AC3E}">
        <p14:creationId xmlns:p14="http://schemas.microsoft.com/office/powerpoint/2010/main" val="1975939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od floor png images | PNGEgg">
            <a:extLst>
              <a:ext uri="{FF2B5EF4-FFF2-40B4-BE49-F238E27FC236}">
                <a16:creationId xmlns:a16="http://schemas.microsoft.com/office/drawing/2014/main" id="{5F52539E-6A3F-4A8A-A1A1-E0AF5E0CFC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648"/>
          <a:stretch/>
        </p:blipFill>
        <p:spPr bwMode="auto">
          <a:xfrm>
            <a:off x="0" y="5618328"/>
            <a:ext cx="12192000" cy="123967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EA281872-6235-41B3-9205-37E65D127FE6}"/>
              </a:ext>
            </a:extLst>
          </p:cNvPr>
          <p:cNvSpPr>
            <a:spLocks noGrp="1"/>
          </p:cNvSpPr>
          <p:nvPr>
            <p:ph type="subTitle" idx="1"/>
          </p:nvPr>
        </p:nvSpPr>
        <p:spPr>
          <a:xfrm>
            <a:off x="-271231" y="5892240"/>
            <a:ext cx="4992898" cy="691846"/>
          </a:xfrm>
        </p:spPr>
        <p:txBody>
          <a:bodyPr>
            <a:normAutofit/>
          </a:bodyPr>
          <a:lstStyle/>
          <a:p>
            <a:r>
              <a:rPr lang="en-GB" sz="4000" b="1" dirty="0">
                <a:solidFill>
                  <a:srgbClr val="FFC000"/>
                </a:solidFill>
                <a:effectLst>
                  <a:outerShdw blurRad="38100" dist="38100" dir="2700000" algn="tl">
                    <a:srgbClr val="000000">
                      <a:alpha val="43137"/>
                    </a:srgbClr>
                  </a:outerShdw>
                </a:effectLst>
              </a:rPr>
              <a:t>Day 18     </a:t>
            </a:r>
            <a:r>
              <a:rPr lang="en-GB" sz="4000" b="1" dirty="0">
                <a:solidFill>
                  <a:srgbClr val="FFFFFF"/>
                </a:solidFill>
                <a:effectLst>
                  <a:outerShdw blurRad="38100" dist="38100" dir="2700000" algn="tl">
                    <a:srgbClr val="000000">
                      <a:alpha val="43137"/>
                    </a:srgbClr>
                  </a:outerShdw>
                </a:effectLst>
              </a:rPr>
              <a:t>Saturday</a:t>
            </a:r>
            <a:endParaRPr lang="en-IE" sz="4000" b="1" dirty="0">
              <a:solidFill>
                <a:srgbClr val="FFFFFF"/>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72C0EB32-215C-4A35-9DA6-02F8D1B2492A}"/>
              </a:ext>
            </a:extLst>
          </p:cNvPr>
          <p:cNvSpPr txBox="1"/>
          <p:nvPr/>
        </p:nvSpPr>
        <p:spPr>
          <a:xfrm>
            <a:off x="291529" y="396954"/>
            <a:ext cx="6128088" cy="4263347"/>
          </a:xfrm>
          <a:prstGeom prst="rect">
            <a:avLst/>
          </a:prstGeom>
          <a:noFill/>
        </p:spPr>
        <p:txBody>
          <a:bodyPr wrap="none" rtlCol="0">
            <a:spAutoFit/>
          </a:bodyPr>
          <a:lstStyle/>
          <a:p>
            <a:pPr algn="ctr"/>
            <a:r>
              <a:rPr lang="en-GB" sz="3200" b="1" dirty="0">
                <a:solidFill>
                  <a:srgbClr val="843C0C"/>
                </a:solidFill>
              </a:rPr>
              <a:t>When grocery shopping </a:t>
            </a:r>
          </a:p>
          <a:p>
            <a:pPr algn="ctr"/>
            <a:r>
              <a:rPr lang="en-GB" sz="3200" b="1" dirty="0">
                <a:solidFill>
                  <a:srgbClr val="843C0C"/>
                </a:solidFill>
              </a:rPr>
              <a:t>be guided by the </a:t>
            </a:r>
            <a:r>
              <a:rPr lang="en-GB" sz="3200" b="1" dirty="0">
                <a:solidFill>
                  <a:schemeClr val="accent6">
                    <a:lumMod val="75000"/>
                  </a:schemeClr>
                </a:solidFill>
              </a:rPr>
              <a:t>L.O.A.F. </a:t>
            </a:r>
            <a:r>
              <a:rPr lang="en-GB" sz="3200" b="1" dirty="0">
                <a:solidFill>
                  <a:srgbClr val="843C0C"/>
                </a:solidFill>
              </a:rPr>
              <a:t>principle.</a:t>
            </a:r>
          </a:p>
          <a:p>
            <a:endParaRPr lang="en-GB" sz="2000" b="1" dirty="0">
              <a:solidFill>
                <a:srgbClr val="843C0C"/>
              </a:solidFill>
            </a:endParaRPr>
          </a:p>
          <a:p>
            <a:pPr marL="1200150" lvl="2" indent="-285750">
              <a:lnSpc>
                <a:spcPct val="150000"/>
              </a:lnSpc>
              <a:buFont typeface="Arial" panose="020B0604020202020204" pitchFamily="34" charset="0"/>
              <a:buChar char="•"/>
            </a:pPr>
            <a:r>
              <a:rPr lang="en-GB" sz="3200" b="1" dirty="0">
                <a:solidFill>
                  <a:schemeClr val="accent6">
                    <a:lumMod val="75000"/>
                  </a:schemeClr>
                </a:solidFill>
              </a:rPr>
              <a:t>L</a:t>
            </a:r>
            <a:r>
              <a:rPr lang="en-GB" sz="3200" b="1" dirty="0">
                <a:solidFill>
                  <a:srgbClr val="843C0C"/>
                </a:solidFill>
              </a:rPr>
              <a:t>ocally produced</a:t>
            </a:r>
          </a:p>
          <a:p>
            <a:pPr marL="1200150" lvl="2" indent="-285750">
              <a:lnSpc>
                <a:spcPct val="150000"/>
              </a:lnSpc>
              <a:buFont typeface="Arial" panose="020B0604020202020204" pitchFamily="34" charset="0"/>
              <a:buChar char="•"/>
            </a:pPr>
            <a:r>
              <a:rPr lang="en-GB" sz="3200" b="1" dirty="0">
                <a:solidFill>
                  <a:schemeClr val="accent6">
                    <a:lumMod val="75000"/>
                  </a:schemeClr>
                </a:solidFill>
              </a:rPr>
              <a:t>O</a:t>
            </a:r>
            <a:r>
              <a:rPr lang="en-GB" sz="3200" b="1" dirty="0">
                <a:solidFill>
                  <a:srgbClr val="843C0C"/>
                </a:solidFill>
              </a:rPr>
              <a:t>rganically grown</a:t>
            </a:r>
          </a:p>
          <a:p>
            <a:pPr marL="1200150" lvl="2" indent="-285750">
              <a:lnSpc>
                <a:spcPct val="150000"/>
              </a:lnSpc>
              <a:buFont typeface="Arial" panose="020B0604020202020204" pitchFamily="34" charset="0"/>
              <a:buChar char="•"/>
            </a:pPr>
            <a:r>
              <a:rPr lang="en-GB" sz="3200" b="1" dirty="0">
                <a:solidFill>
                  <a:schemeClr val="accent6">
                    <a:lumMod val="75000"/>
                  </a:schemeClr>
                </a:solidFill>
              </a:rPr>
              <a:t>A</a:t>
            </a:r>
            <a:r>
              <a:rPr lang="en-GB" sz="3200" b="1" dirty="0">
                <a:solidFill>
                  <a:srgbClr val="843C0C"/>
                </a:solidFill>
              </a:rPr>
              <a:t>nimal friendly</a:t>
            </a:r>
          </a:p>
          <a:p>
            <a:pPr marL="1200150" lvl="2" indent="-285750">
              <a:lnSpc>
                <a:spcPct val="150000"/>
              </a:lnSpc>
              <a:buFont typeface="Arial" panose="020B0604020202020204" pitchFamily="34" charset="0"/>
              <a:buChar char="•"/>
            </a:pPr>
            <a:r>
              <a:rPr lang="en-GB" sz="3200" b="1" dirty="0">
                <a:solidFill>
                  <a:schemeClr val="accent6">
                    <a:lumMod val="75000"/>
                  </a:schemeClr>
                </a:solidFill>
              </a:rPr>
              <a:t>F</a:t>
            </a:r>
            <a:r>
              <a:rPr lang="en-GB" sz="3200" b="1" dirty="0">
                <a:solidFill>
                  <a:srgbClr val="843C0C"/>
                </a:solidFill>
              </a:rPr>
              <a:t>airly traded.</a:t>
            </a:r>
            <a:endParaRPr lang="en-IE" sz="3200" b="1" dirty="0">
              <a:solidFill>
                <a:srgbClr val="843C0C"/>
              </a:solidFill>
            </a:endParaRPr>
          </a:p>
        </p:txBody>
      </p:sp>
      <p:pic>
        <p:nvPicPr>
          <p:cNvPr id="3074" name="Picture 2" descr="Gone in sixty minutes: a guide to local grocery shopping in Esperance |  Esperance Tide">
            <a:extLst>
              <a:ext uri="{FF2B5EF4-FFF2-40B4-BE49-F238E27FC236}">
                <a16:creationId xmlns:a16="http://schemas.microsoft.com/office/drawing/2014/main" id="{AEFE2611-8AAA-49F2-8376-B64C2AA82B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9206" y="469131"/>
            <a:ext cx="5055558" cy="45987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A482863-8D51-4EDE-B9BC-9514E6C841B4}"/>
              </a:ext>
            </a:extLst>
          </p:cNvPr>
          <p:cNvSpPr txBox="1"/>
          <p:nvPr/>
        </p:nvSpPr>
        <p:spPr>
          <a:xfrm>
            <a:off x="6787979" y="5830618"/>
            <a:ext cx="5243383" cy="830997"/>
          </a:xfrm>
          <a:prstGeom prst="rect">
            <a:avLst/>
          </a:prstGeom>
          <a:noFill/>
        </p:spPr>
        <p:txBody>
          <a:bodyPr wrap="square" rtlCol="0">
            <a:spAutoFit/>
          </a:bodyPr>
          <a:lstStyle/>
          <a:p>
            <a:pPr algn="ctr"/>
            <a:r>
              <a:rPr lang="en-GB" sz="2400" b="1" dirty="0">
                <a:solidFill>
                  <a:schemeClr val="accent6">
                    <a:lumMod val="40000"/>
                    <a:lumOff val="60000"/>
                  </a:schemeClr>
                </a:solidFill>
                <a:effectLst>
                  <a:outerShdw blurRad="38100" dist="38100" dir="2700000" algn="tl">
                    <a:srgbClr val="000000">
                      <a:alpha val="43137"/>
                    </a:srgbClr>
                  </a:outerShdw>
                </a:effectLst>
              </a:rPr>
              <a:t>Take a small step and together </a:t>
            </a:r>
          </a:p>
          <a:p>
            <a:pPr algn="ctr"/>
            <a:r>
              <a:rPr lang="en-GB" sz="2400" b="1" dirty="0">
                <a:solidFill>
                  <a:schemeClr val="accent6">
                    <a:lumMod val="40000"/>
                    <a:lumOff val="60000"/>
                  </a:schemeClr>
                </a:solidFill>
                <a:effectLst>
                  <a:outerShdw blurRad="38100" dist="38100" dir="2700000" algn="tl">
                    <a:srgbClr val="000000">
                      <a:alpha val="43137"/>
                    </a:srgbClr>
                  </a:outerShdw>
                </a:effectLst>
              </a:rPr>
              <a:t>we will change the world.</a:t>
            </a:r>
            <a:endParaRPr lang="en-IE" sz="2400" b="1" dirty="0">
              <a:solidFill>
                <a:schemeClr val="accent6">
                  <a:lumMod val="40000"/>
                  <a:lumOff val="60000"/>
                </a:schemeClr>
              </a:solidFill>
              <a:effectLst>
                <a:outerShdw blurRad="38100" dist="38100" dir="2700000" algn="tl">
                  <a:srgbClr val="000000">
                    <a:alpha val="43137"/>
                  </a:srgbClr>
                </a:outerShdw>
              </a:effectLst>
            </a:endParaRPr>
          </a:p>
        </p:txBody>
      </p:sp>
      <p:pic>
        <p:nvPicPr>
          <p:cNvPr id="8" name="Picture 2" descr="Bonnybrook Parish Logo with Eco-Aware imagery of a tree and the world">
            <a:extLst>
              <a:ext uri="{FF2B5EF4-FFF2-40B4-BE49-F238E27FC236}">
                <a16:creationId xmlns:a16="http://schemas.microsoft.com/office/drawing/2014/main" id="{91E7FFF9-D7E3-4069-8A2B-E8C6BE3C97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60" y="5113360"/>
            <a:ext cx="2034699" cy="5049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ree download 3d Vintage Pretty Bird Wallpaper Pretty Bird Wallpaper Birds  Wallpaper [1350x1105] for your Desktop, Mobile &amp; Tablet | Explore 48+  Vintage Bird Wallpaper | Bird Wallpaper for Walls, Wallpaper with">
            <a:extLst>
              <a:ext uri="{FF2B5EF4-FFF2-40B4-BE49-F238E27FC236}">
                <a16:creationId xmlns:a16="http://schemas.microsoft.com/office/drawing/2014/main" id="{F4E0C8EE-5E30-46F2-BAC7-BA241512CF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1529" y="3429000"/>
            <a:ext cx="1308403" cy="10709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10;&#10;Description automatically generated">
            <a:extLst>
              <a:ext uri="{FF2B5EF4-FFF2-40B4-BE49-F238E27FC236}">
                <a16:creationId xmlns:a16="http://schemas.microsoft.com/office/drawing/2014/main" id="{AD2F43B3-0A38-4666-87E6-01B6225118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9751" y="5242022"/>
            <a:ext cx="1395013" cy="270161"/>
          </a:xfrm>
          <a:prstGeom prst="rect">
            <a:avLst/>
          </a:prstGeom>
        </p:spPr>
      </p:pic>
    </p:spTree>
    <p:extLst>
      <p:ext uri="{BB962C8B-B14F-4D97-AF65-F5344CB8AC3E}">
        <p14:creationId xmlns:p14="http://schemas.microsoft.com/office/powerpoint/2010/main" val="489530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8BC803E-13F3-4DAB-B17C-BEB007616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1" name="Rectangle 20">
            <a:extLst>
              <a:ext uri="{FF2B5EF4-FFF2-40B4-BE49-F238E27FC236}">
                <a16:creationId xmlns:a16="http://schemas.microsoft.com/office/drawing/2014/main" id="{B8DDE571-E57F-4AB5-83C7-30EB5DDCC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extBox 1">
            <a:extLst>
              <a:ext uri="{FF2B5EF4-FFF2-40B4-BE49-F238E27FC236}">
                <a16:creationId xmlns:a16="http://schemas.microsoft.com/office/drawing/2014/main" id="{3F55D86D-728B-4920-99D0-E92703B26C22}"/>
              </a:ext>
            </a:extLst>
          </p:cNvPr>
          <p:cNvSpPr txBox="1"/>
          <p:nvPr/>
        </p:nvSpPr>
        <p:spPr>
          <a:xfrm>
            <a:off x="426766" y="777175"/>
            <a:ext cx="5201983" cy="5759549"/>
          </a:xfrm>
          <a:prstGeom prst="rect">
            <a:avLst/>
          </a:prstGeom>
        </p:spPr>
        <p:txBody>
          <a:bodyPr vert="horz" lIns="91440" tIns="45720" rIns="91440" bIns="45720" rtlCol="0">
            <a:normAutofit lnSpcReduction="10000"/>
          </a:bodyPr>
          <a:lstStyle/>
          <a:p>
            <a:pPr marL="0" marR="0" lvl="0" indent="0" algn="l" defTabSz="914377"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This year we have an opportunity like no other! Two vital UN Conferences take place this Autumn: COP15 on Biodiversity &amp; COP26 on Climate Change!</a:t>
            </a:r>
            <a:endPar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342891" marR="0" lvl="0" indent="-342891" algn="l" defTabSz="914377"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IE" sz="24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Just as we need world leaders to take bold action to address the ecological crisis, Pope Francis is inviting all Catholics to sign this petition calling on global leaders to act! </a:t>
            </a:r>
          </a:p>
          <a:p>
            <a:pPr marL="342891" marR="0" lvl="0" indent="-342891" algn="l" defTabSz="914377"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IE"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This is a </a:t>
            </a:r>
            <a:r>
              <a:rPr kumimoji="0" lang="en-IE" sz="24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key</a:t>
            </a:r>
            <a:r>
              <a:rPr kumimoji="0" lang="en-IE"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IE" sz="24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action</a:t>
            </a:r>
            <a:r>
              <a:rPr kumimoji="0" lang="en-IE"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for Catholics during the </a:t>
            </a:r>
            <a:r>
              <a:rPr kumimoji="0" lang="en-IE" sz="24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Season of Creation. </a:t>
            </a:r>
          </a:p>
          <a:p>
            <a:pPr marL="342891" marR="0" lvl="0" indent="-342891" algn="l" defTabSz="914377"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IE" sz="24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Please go to: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extLst>
                    <a:ext uri="{A12FA001-AC4F-418D-AE19-62706E023703}">
                      <ahyp:hlinkClr xmlns:ahyp="http://schemas.microsoft.com/office/drawing/2018/hyperlinkcolor" val="tx"/>
                    </a:ext>
                  </a:extLst>
                </a:hlinkClick>
              </a:rPr>
              <a:t>www.thecatholicpetition.org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and sign today. </a:t>
            </a:r>
          </a:p>
          <a:p>
            <a:pPr marL="342891" marR="0" lvl="0" indent="-342891" algn="l" defTabSz="914377"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Your parish, diocese, school can also sign. </a:t>
            </a:r>
          </a:p>
          <a:p>
            <a:pPr marL="342891" marR="0" lvl="0" indent="-342891" algn="l" defTabSz="914377"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“Truly, much can be done!”(LS, 180). </a:t>
            </a:r>
          </a:p>
        </p:txBody>
      </p:sp>
      <p:pic>
        <p:nvPicPr>
          <p:cNvPr id="10" name="Picture 9">
            <a:extLst>
              <a:ext uri="{FF2B5EF4-FFF2-40B4-BE49-F238E27FC236}">
                <a16:creationId xmlns:a16="http://schemas.microsoft.com/office/drawing/2014/main" id="{E39AF5B5-3F2D-4AD7-9E12-B53FB647F16A}"/>
              </a:ext>
            </a:extLst>
          </p:cNvPr>
          <p:cNvPicPr>
            <a:picLocks noChangeAspect="1"/>
          </p:cNvPicPr>
          <p:nvPr/>
        </p:nvPicPr>
        <p:blipFill rotWithShape="1">
          <a:blip r:embed="rId4"/>
          <a:srcRect l="33952" t="11712" r="7974" b="18712"/>
          <a:stretch/>
        </p:blipFill>
        <p:spPr>
          <a:xfrm>
            <a:off x="5982159" y="159867"/>
            <a:ext cx="5740284" cy="3868436"/>
          </a:xfrm>
          <a:prstGeom prst="rect">
            <a:avLst/>
          </a:prstGeom>
        </p:spPr>
      </p:pic>
      <p:pic>
        <p:nvPicPr>
          <p:cNvPr id="16" name="Picture 15">
            <a:extLst>
              <a:ext uri="{FF2B5EF4-FFF2-40B4-BE49-F238E27FC236}">
                <a16:creationId xmlns:a16="http://schemas.microsoft.com/office/drawing/2014/main" id="{26812310-8FB7-4C11-9B7B-68E72E8C3727}"/>
              </a:ext>
            </a:extLst>
          </p:cNvPr>
          <p:cNvPicPr>
            <a:picLocks noChangeAspect="1"/>
          </p:cNvPicPr>
          <p:nvPr/>
        </p:nvPicPr>
        <p:blipFill rotWithShape="1">
          <a:blip r:embed="rId5"/>
          <a:srcRect l="9326" t="47387" r="48007" b="19640"/>
          <a:stretch/>
        </p:blipFill>
        <p:spPr>
          <a:xfrm>
            <a:off x="6251310" y="4188171"/>
            <a:ext cx="5201983" cy="2261288"/>
          </a:xfrm>
          <a:prstGeom prst="rect">
            <a:avLst/>
          </a:prstGeom>
        </p:spPr>
      </p:pic>
      <p:sp>
        <p:nvSpPr>
          <p:cNvPr id="3" name="TextBox 2">
            <a:extLst>
              <a:ext uri="{FF2B5EF4-FFF2-40B4-BE49-F238E27FC236}">
                <a16:creationId xmlns:a16="http://schemas.microsoft.com/office/drawing/2014/main" id="{3FCAF3E0-5A8B-4762-956E-51F8C4EBEA6C}"/>
              </a:ext>
            </a:extLst>
          </p:cNvPr>
          <p:cNvSpPr txBox="1"/>
          <p:nvPr/>
        </p:nvSpPr>
        <p:spPr>
          <a:xfrm>
            <a:off x="469557" y="194292"/>
            <a:ext cx="141814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800" b="1" i="0" u="none" strike="noStrike" kern="1200" cap="none" spc="0" normalizeH="0" baseline="0" noProof="0" dirty="0">
                <a:ln>
                  <a:noFill/>
                </a:ln>
                <a:solidFill>
                  <a:prstClr val="black"/>
                </a:solidFill>
                <a:effectLst/>
                <a:uLnTx/>
                <a:uFillTx/>
                <a:latin typeface="Calibri" panose="020F0502020204030204"/>
                <a:ea typeface="+mn-ea"/>
                <a:cs typeface="+mn-cs"/>
              </a:rPr>
              <a:t>SUNDAY</a:t>
            </a:r>
          </a:p>
        </p:txBody>
      </p:sp>
      <p:pic>
        <p:nvPicPr>
          <p:cNvPr id="8" name="Picture 7" descr="Logo&#10;&#10;Description automatically generated">
            <a:extLst>
              <a:ext uri="{FF2B5EF4-FFF2-40B4-BE49-F238E27FC236}">
                <a16:creationId xmlns:a16="http://schemas.microsoft.com/office/drawing/2014/main" id="{9B129F01-CBDE-405B-82AC-D20031730E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5217" y="273460"/>
            <a:ext cx="1395013" cy="270161"/>
          </a:xfrm>
          <a:prstGeom prst="rect">
            <a:avLst/>
          </a:prstGeom>
        </p:spPr>
      </p:pic>
    </p:spTree>
    <p:extLst>
      <p:ext uri="{BB962C8B-B14F-4D97-AF65-F5344CB8AC3E}">
        <p14:creationId xmlns:p14="http://schemas.microsoft.com/office/powerpoint/2010/main" val="3760113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Attract Hoverflies for Organic Aphid Control | MOTHER EARTH NEWS">
            <a:extLst>
              <a:ext uri="{FF2B5EF4-FFF2-40B4-BE49-F238E27FC236}">
                <a16:creationId xmlns:a16="http://schemas.microsoft.com/office/drawing/2014/main" id="{0A3EA14A-5711-45F9-87B1-2904330AF3C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23392" y="4597660"/>
            <a:ext cx="914523" cy="112351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ood floor png images | PNGEgg">
            <a:extLst>
              <a:ext uri="{FF2B5EF4-FFF2-40B4-BE49-F238E27FC236}">
                <a16:creationId xmlns:a16="http://schemas.microsoft.com/office/drawing/2014/main" id="{5F52539E-6A3F-4A8A-A1A1-E0AF5E0CFC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648"/>
          <a:stretch/>
        </p:blipFill>
        <p:spPr bwMode="auto">
          <a:xfrm>
            <a:off x="0" y="5618328"/>
            <a:ext cx="12192000" cy="123967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EA281872-6235-41B3-9205-37E65D127FE6}"/>
              </a:ext>
            </a:extLst>
          </p:cNvPr>
          <p:cNvSpPr>
            <a:spLocks noGrp="1"/>
          </p:cNvSpPr>
          <p:nvPr>
            <p:ph type="subTitle" idx="1"/>
          </p:nvPr>
        </p:nvSpPr>
        <p:spPr>
          <a:xfrm>
            <a:off x="-447672" y="5906213"/>
            <a:ext cx="4992898" cy="663899"/>
          </a:xfrm>
        </p:spPr>
        <p:txBody>
          <a:bodyPr>
            <a:normAutofit/>
          </a:bodyPr>
          <a:lstStyle/>
          <a:p>
            <a:r>
              <a:rPr lang="en-GB" sz="4000" b="1" dirty="0">
                <a:solidFill>
                  <a:srgbClr val="FFC000"/>
                </a:solidFill>
                <a:effectLst>
                  <a:outerShdw blurRad="38100" dist="38100" dir="2700000" algn="tl">
                    <a:srgbClr val="000000">
                      <a:alpha val="43137"/>
                    </a:srgbClr>
                  </a:outerShdw>
                </a:effectLst>
              </a:rPr>
              <a:t>Day 19     </a:t>
            </a:r>
            <a:r>
              <a:rPr lang="en-GB" sz="4000" b="1" dirty="0">
                <a:solidFill>
                  <a:srgbClr val="FFFFFF"/>
                </a:solidFill>
                <a:effectLst>
                  <a:outerShdw blurRad="38100" dist="38100" dir="2700000" algn="tl">
                    <a:srgbClr val="000000">
                      <a:alpha val="43137"/>
                    </a:srgbClr>
                  </a:outerShdw>
                </a:effectLst>
              </a:rPr>
              <a:t>Sunday</a:t>
            </a:r>
            <a:endParaRPr lang="en-IE" sz="4000" b="1" dirty="0">
              <a:solidFill>
                <a:srgbClr val="FFFFFF"/>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7E345797-A799-41FA-A889-BD74C6A6F1FD}"/>
              </a:ext>
            </a:extLst>
          </p:cNvPr>
          <p:cNvSpPr txBox="1"/>
          <p:nvPr/>
        </p:nvSpPr>
        <p:spPr>
          <a:xfrm>
            <a:off x="436605" y="243015"/>
            <a:ext cx="8217243" cy="707886"/>
          </a:xfrm>
          <a:prstGeom prst="rect">
            <a:avLst/>
          </a:prstGeom>
          <a:noFill/>
        </p:spPr>
        <p:txBody>
          <a:bodyPr wrap="square" rtlCol="0">
            <a:spAutoFit/>
          </a:bodyPr>
          <a:lstStyle/>
          <a:p>
            <a:r>
              <a:rPr lang="en-GB" sz="4000" b="1" dirty="0">
                <a:solidFill>
                  <a:srgbClr val="843C0C"/>
                </a:solidFill>
              </a:rPr>
              <a:t>THIS  WEEK  -  FOCUS  ON  WATER</a:t>
            </a:r>
            <a:endParaRPr lang="en-IE" sz="4000" b="1" dirty="0">
              <a:solidFill>
                <a:srgbClr val="843C0C"/>
              </a:solidFill>
            </a:endParaRPr>
          </a:p>
        </p:txBody>
      </p:sp>
      <p:sp>
        <p:nvSpPr>
          <p:cNvPr id="2" name="TextBox 1">
            <a:extLst>
              <a:ext uri="{FF2B5EF4-FFF2-40B4-BE49-F238E27FC236}">
                <a16:creationId xmlns:a16="http://schemas.microsoft.com/office/drawing/2014/main" id="{579CA552-342B-49AD-AEDC-18858295F3FC}"/>
              </a:ext>
            </a:extLst>
          </p:cNvPr>
          <p:cNvSpPr txBox="1"/>
          <p:nvPr/>
        </p:nvSpPr>
        <p:spPr>
          <a:xfrm>
            <a:off x="4545226" y="3051257"/>
            <a:ext cx="6553999" cy="2062103"/>
          </a:xfrm>
          <a:prstGeom prst="rect">
            <a:avLst/>
          </a:prstGeom>
          <a:noFill/>
        </p:spPr>
        <p:txBody>
          <a:bodyPr wrap="square" rtlCol="0">
            <a:spAutoFit/>
          </a:bodyPr>
          <a:lstStyle/>
          <a:p>
            <a:pPr algn="ctr"/>
            <a:r>
              <a:rPr lang="en-GB" sz="3200" i="1" dirty="0">
                <a:solidFill>
                  <a:srgbClr val="843C0C"/>
                </a:solidFill>
              </a:rPr>
              <a:t>Turn the water off as you brush your teeth.  Or fill a glass up and use that.  Don’t just leave it running for the odd second that you actually use it.  </a:t>
            </a:r>
            <a:endParaRPr lang="en-IE" sz="3200" i="1" dirty="0">
              <a:solidFill>
                <a:srgbClr val="843C0C"/>
              </a:solidFill>
            </a:endParaRPr>
          </a:p>
        </p:txBody>
      </p:sp>
      <p:pic>
        <p:nvPicPr>
          <p:cNvPr id="4" name="Picture 2" descr="Running-Tap-Water - EE Publishers">
            <a:extLst>
              <a:ext uri="{FF2B5EF4-FFF2-40B4-BE49-F238E27FC236}">
                <a16:creationId xmlns:a16="http://schemas.microsoft.com/office/drawing/2014/main" id="{A135F93E-770C-46FE-ABE8-EDB83F044856}"/>
              </a:ext>
            </a:extLst>
          </p:cNvPr>
          <p:cNvPicPr>
            <a:picLocks noChangeAspect="1" noChangeArrowheads="1"/>
          </p:cNvPicPr>
          <p:nvPr/>
        </p:nvPicPr>
        <p:blipFill>
          <a:blip r:embed="rId4">
            <a:clrChange>
              <a:clrFrom>
                <a:srgbClr val="F7FBFE"/>
              </a:clrFrom>
              <a:clrTo>
                <a:srgbClr val="F7FBFE">
                  <a:alpha val="0"/>
                </a:srgbClr>
              </a:clrTo>
            </a:clrChange>
            <a:extLst>
              <a:ext uri="{28A0092B-C50C-407E-A947-70E740481C1C}">
                <a14:useLocalDpi xmlns:a14="http://schemas.microsoft.com/office/drawing/2010/main" val="0"/>
              </a:ext>
            </a:extLst>
          </a:blip>
          <a:srcRect/>
          <a:stretch>
            <a:fillRect/>
          </a:stretch>
        </p:blipFill>
        <p:spPr bwMode="auto">
          <a:xfrm flipH="1">
            <a:off x="0" y="950901"/>
            <a:ext cx="4053016" cy="46674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6E3290A-E647-4120-82E1-7FEFF69BA1AB}"/>
              </a:ext>
            </a:extLst>
          </p:cNvPr>
          <p:cNvSpPr txBox="1"/>
          <p:nvPr/>
        </p:nvSpPr>
        <p:spPr>
          <a:xfrm>
            <a:off x="6787979" y="5830618"/>
            <a:ext cx="5243383" cy="830997"/>
          </a:xfrm>
          <a:prstGeom prst="rect">
            <a:avLst/>
          </a:prstGeom>
          <a:noFill/>
        </p:spPr>
        <p:txBody>
          <a:bodyPr wrap="square" rtlCol="0">
            <a:spAutoFit/>
          </a:bodyPr>
          <a:lstStyle/>
          <a:p>
            <a:pPr algn="ctr"/>
            <a:r>
              <a:rPr lang="en-GB" sz="2400" b="1" dirty="0">
                <a:solidFill>
                  <a:schemeClr val="accent6">
                    <a:lumMod val="40000"/>
                    <a:lumOff val="60000"/>
                  </a:schemeClr>
                </a:solidFill>
                <a:effectLst>
                  <a:outerShdw blurRad="38100" dist="38100" dir="2700000" algn="tl">
                    <a:srgbClr val="000000">
                      <a:alpha val="43137"/>
                    </a:srgbClr>
                  </a:outerShdw>
                </a:effectLst>
              </a:rPr>
              <a:t>Take a small step and together </a:t>
            </a:r>
          </a:p>
          <a:p>
            <a:pPr algn="ctr"/>
            <a:r>
              <a:rPr lang="en-GB" sz="2400" b="1" dirty="0">
                <a:solidFill>
                  <a:schemeClr val="accent6">
                    <a:lumMod val="40000"/>
                    <a:lumOff val="60000"/>
                  </a:schemeClr>
                </a:solidFill>
                <a:effectLst>
                  <a:outerShdw blurRad="38100" dist="38100" dir="2700000" algn="tl">
                    <a:srgbClr val="000000">
                      <a:alpha val="43137"/>
                    </a:srgbClr>
                  </a:outerShdw>
                </a:effectLst>
              </a:rPr>
              <a:t>we will change the world.</a:t>
            </a:r>
            <a:endParaRPr lang="en-IE" sz="2400" b="1" dirty="0">
              <a:solidFill>
                <a:schemeClr val="accent6">
                  <a:lumMod val="40000"/>
                  <a:lumOff val="60000"/>
                </a:schemeClr>
              </a:solidFill>
              <a:effectLst>
                <a:outerShdw blurRad="38100" dist="38100" dir="2700000" algn="tl">
                  <a:srgbClr val="000000">
                    <a:alpha val="43137"/>
                  </a:srgbClr>
                </a:outerShdw>
              </a:effectLst>
            </a:endParaRPr>
          </a:p>
        </p:txBody>
      </p:sp>
      <p:pic>
        <p:nvPicPr>
          <p:cNvPr id="9" name="Picture 2" descr="Bonnybrook Parish Logo with Eco-Aware imagery of a tree and the world">
            <a:extLst>
              <a:ext uri="{FF2B5EF4-FFF2-40B4-BE49-F238E27FC236}">
                <a16:creationId xmlns:a16="http://schemas.microsoft.com/office/drawing/2014/main" id="{3299C254-A815-49E5-ABEB-8C655C2FEA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85" y="5113360"/>
            <a:ext cx="2034699" cy="50496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DEA3029-6A9B-4383-9F59-1C89912FE652}"/>
              </a:ext>
            </a:extLst>
          </p:cNvPr>
          <p:cNvSpPr txBox="1"/>
          <p:nvPr/>
        </p:nvSpPr>
        <p:spPr>
          <a:xfrm>
            <a:off x="2810133" y="1238786"/>
            <a:ext cx="8702246" cy="1569660"/>
          </a:xfrm>
          <a:prstGeom prst="rect">
            <a:avLst/>
          </a:prstGeom>
          <a:noFill/>
        </p:spPr>
        <p:txBody>
          <a:bodyPr wrap="square">
            <a:spAutoFit/>
          </a:bodyPr>
          <a:lstStyle/>
          <a:p>
            <a:pPr algn="ctr"/>
            <a:r>
              <a:rPr lang="en-GB" sz="3200" b="1" dirty="0">
                <a:solidFill>
                  <a:srgbClr val="843C0C"/>
                </a:solidFill>
              </a:rPr>
              <a:t>For every minute the water is running, </a:t>
            </a:r>
          </a:p>
          <a:p>
            <a:pPr algn="ctr"/>
            <a:r>
              <a:rPr lang="en-GB" sz="3200" b="1" dirty="0">
                <a:solidFill>
                  <a:srgbClr val="843C0C"/>
                </a:solidFill>
              </a:rPr>
              <a:t>you are wasting at least two gallons of water, </a:t>
            </a:r>
          </a:p>
          <a:p>
            <a:pPr algn="ctr"/>
            <a:r>
              <a:rPr lang="en-GB" sz="3200" b="1" dirty="0">
                <a:solidFill>
                  <a:srgbClr val="843C0C"/>
                </a:solidFill>
              </a:rPr>
              <a:t>and all the electricity involved in pumping it.  </a:t>
            </a:r>
          </a:p>
        </p:txBody>
      </p:sp>
      <p:pic>
        <p:nvPicPr>
          <p:cNvPr id="4098" name="Picture 2" descr="Flying swallow silhouette Royalty Free Vector Image">
            <a:extLst>
              <a:ext uri="{FF2B5EF4-FFF2-40B4-BE49-F238E27FC236}">
                <a16:creationId xmlns:a16="http://schemas.microsoft.com/office/drawing/2014/main" id="{100FF986-536F-4238-A8D0-514981FD0631}"/>
              </a:ext>
            </a:extLst>
          </p:cNvPr>
          <p:cNvPicPr>
            <a:picLocks noChangeAspect="1" noChangeArrowheads="1"/>
          </p:cNvPicPr>
          <p:nvPr/>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t="17314" r="7896" b="23634"/>
          <a:stretch/>
        </p:blipFill>
        <p:spPr bwMode="auto">
          <a:xfrm>
            <a:off x="10128423" y="94997"/>
            <a:ext cx="1849394" cy="12805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Logo&#10;&#10;Description automatically generated">
            <a:extLst>
              <a:ext uri="{FF2B5EF4-FFF2-40B4-BE49-F238E27FC236}">
                <a16:creationId xmlns:a16="http://schemas.microsoft.com/office/drawing/2014/main" id="{D90C9EB6-FFEA-401B-9D29-CFB4D4B15C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53016" y="5266164"/>
            <a:ext cx="1395013" cy="270161"/>
          </a:xfrm>
          <a:prstGeom prst="rect">
            <a:avLst/>
          </a:prstGeom>
        </p:spPr>
      </p:pic>
    </p:spTree>
    <p:extLst>
      <p:ext uri="{BB962C8B-B14F-4D97-AF65-F5344CB8AC3E}">
        <p14:creationId xmlns:p14="http://schemas.microsoft.com/office/powerpoint/2010/main" val="1797814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lue Tit Bird Facts | Cyanistes Caeruleus - The RSPB">
            <a:extLst>
              <a:ext uri="{FF2B5EF4-FFF2-40B4-BE49-F238E27FC236}">
                <a16:creationId xmlns:a16="http://schemas.microsoft.com/office/drawing/2014/main" id="{0389B09B-D9F0-445D-A0F4-2ED03B2F5B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981" t="17872" r="26757" b="17445"/>
          <a:stretch/>
        </p:blipFill>
        <p:spPr bwMode="auto">
          <a:xfrm flipH="1">
            <a:off x="10765086" y="466304"/>
            <a:ext cx="980736" cy="71532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ood floor png images | PNGEgg">
            <a:extLst>
              <a:ext uri="{FF2B5EF4-FFF2-40B4-BE49-F238E27FC236}">
                <a16:creationId xmlns:a16="http://schemas.microsoft.com/office/drawing/2014/main" id="{5F52539E-6A3F-4A8A-A1A1-E0AF5E0CFC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648"/>
          <a:stretch/>
        </p:blipFill>
        <p:spPr bwMode="auto">
          <a:xfrm>
            <a:off x="0" y="5618328"/>
            <a:ext cx="12192000" cy="123967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EA281872-6235-41B3-9205-37E65D127FE6}"/>
              </a:ext>
            </a:extLst>
          </p:cNvPr>
          <p:cNvSpPr>
            <a:spLocks noGrp="1"/>
          </p:cNvSpPr>
          <p:nvPr>
            <p:ph type="subTitle" idx="1"/>
          </p:nvPr>
        </p:nvSpPr>
        <p:spPr>
          <a:xfrm>
            <a:off x="-322505" y="5926838"/>
            <a:ext cx="4992898" cy="622649"/>
          </a:xfrm>
        </p:spPr>
        <p:txBody>
          <a:bodyPr>
            <a:normAutofit lnSpcReduction="10000"/>
          </a:bodyPr>
          <a:lstStyle/>
          <a:p>
            <a:r>
              <a:rPr lang="en-GB" sz="4000" b="1" dirty="0">
                <a:solidFill>
                  <a:srgbClr val="FFC000"/>
                </a:solidFill>
                <a:effectLst>
                  <a:outerShdw blurRad="38100" dist="38100" dir="2700000" algn="tl">
                    <a:srgbClr val="000000">
                      <a:alpha val="43137"/>
                    </a:srgbClr>
                  </a:outerShdw>
                </a:effectLst>
              </a:rPr>
              <a:t>Day 20     </a:t>
            </a:r>
            <a:r>
              <a:rPr lang="en-GB" sz="4000" b="1" dirty="0">
                <a:solidFill>
                  <a:srgbClr val="FFFFFF"/>
                </a:solidFill>
                <a:effectLst>
                  <a:outerShdw blurRad="38100" dist="38100" dir="2700000" algn="tl">
                    <a:srgbClr val="000000">
                      <a:alpha val="43137"/>
                    </a:srgbClr>
                  </a:outerShdw>
                </a:effectLst>
              </a:rPr>
              <a:t>Monday</a:t>
            </a:r>
            <a:endParaRPr lang="en-IE" sz="4000" b="1" dirty="0">
              <a:solidFill>
                <a:srgbClr val="FFFFFF"/>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0E4B483F-468C-47B3-A315-B28CD7058A53}"/>
              </a:ext>
            </a:extLst>
          </p:cNvPr>
          <p:cNvSpPr txBox="1"/>
          <p:nvPr/>
        </p:nvSpPr>
        <p:spPr>
          <a:xfrm>
            <a:off x="4057135" y="964447"/>
            <a:ext cx="7578809" cy="4031873"/>
          </a:xfrm>
          <a:prstGeom prst="rect">
            <a:avLst/>
          </a:prstGeom>
          <a:noFill/>
        </p:spPr>
        <p:txBody>
          <a:bodyPr wrap="square" rtlCol="0">
            <a:spAutoFit/>
          </a:bodyPr>
          <a:lstStyle/>
          <a:p>
            <a:pPr algn="ctr"/>
            <a:r>
              <a:rPr lang="en-GB" sz="3200" b="1" dirty="0">
                <a:solidFill>
                  <a:srgbClr val="843C0C"/>
                </a:solidFill>
              </a:rPr>
              <a:t>If your tap water is safe to use, </a:t>
            </a:r>
          </a:p>
          <a:p>
            <a:pPr algn="ctr"/>
            <a:r>
              <a:rPr lang="en-GB" sz="3200" b="1" dirty="0">
                <a:solidFill>
                  <a:srgbClr val="843C0C"/>
                </a:solidFill>
              </a:rPr>
              <a:t>drink tap water instead of bottled water.  </a:t>
            </a:r>
          </a:p>
          <a:p>
            <a:pPr algn="ctr"/>
            <a:endParaRPr lang="en-GB" sz="3200" b="1" dirty="0">
              <a:solidFill>
                <a:srgbClr val="843C0C"/>
              </a:solidFill>
            </a:endParaRPr>
          </a:p>
          <a:p>
            <a:pPr algn="ctr"/>
            <a:r>
              <a:rPr lang="en-GB" sz="3200" i="1" dirty="0">
                <a:solidFill>
                  <a:srgbClr val="843C0C"/>
                </a:solidFill>
              </a:rPr>
              <a:t>Bottled water, which is no healthier than tap water, is having devastating effects on the environment because of the huge resources required to extract it from the ground, package it and ship it.</a:t>
            </a:r>
            <a:endParaRPr lang="en-IE" sz="3200" i="1" dirty="0">
              <a:solidFill>
                <a:srgbClr val="843C0C"/>
              </a:solidFill>
            </a:endParaRPr>
          </a:p>
        </p:txBody>
      </p:sp>
      <p:pic>
        <p:nvPicPr>
          <p:cNvPr id="2050" name="Picture 2" descr="Water Bottle - The Chicken Guys">
            <a:extLst>
              <a:ext uri="{FF2B5EF4-FFF2-40B4-BE49-F238E27FC236}">
                <a16:creationId xmlns:a16="http://schemas.microsoft.com/office/drawing/2014/main" id="{0AC9CF9C-1AF4-4A61-B15E-8A5893B5F20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6120" r="24254"/>
          <a:stretch/>
        </p:blipFill>
        <p:spPr bwMode="auto">
          <a:xfrm>
            <a:off x="936546" y="23624"/>
            <a:ext cx="2739251" cy="551969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ownload Red Cross Mark Clipart Res - Red X Clipart - Full Size PNG Image -  PNGkit">
            <a:extLst>
              <a:ext uri="{FF2B5EF4-FFF2-40B4-BE49-F238E27FC236}">
                <a16:creationId xmlns:a16="http://schemas.microsoft.com/office/drawing/2014/main" id="{FE0EB4E2-15DA-4E8D-8D8A-214E6EB616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318" y="1554239"/>
            <a:ext cx="2739251" cy="27622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59B8263-1F13-4638-9890-BC9A180862C9}"/>
              </a:ext>
            </a:extLst>
          </p:cNvPr>
          <p:cNvSpPr txBox="1"/>
          <p:nvPr/>
        </p:nvSpPr>
        <p:spPr>
          <a:xfrm>
            <a:off x="6787979" y="5830618"/>
            <a:ext cx="5243383" cy="830997"/>
          </a:xfrm>
          <a:prstGeom prst="rect">
            <a:avLst/>
          </a:prstGeom>
          <a:noFill/>
        </p:spPr>
        <p:txBody>
          <a:bodyPr wrap="square" rtlCol="0">
            <a:spAutoFit/>
          </a:bodyPr>
          <a:lstStyle/>
          <a:p>
            <a:pPr algn="ctr"/>
            <a:r>
              <a:rPr lang="en-GB" sz="2400" b="1" dirty="0">
                <a:solidFill>
                  <a:schemeClr val="accent6">
                    <a:lumMod val="40000"/>
                    <a:lumOff val="60000"/>
                  </a:schemeClr>
                </a:solidFill>
                <a:effectLst>
                  <a:outerShdw blurRad="38100" dist="38100" dir="2700000" algn="tl">
                    <a:srgbClr val="000000">
                      <a:alpha val="43137"/>
                    </a:srgbClr>
                  </a:outerShdw>
                </a:effectLst>
              </a:rPr>
              <a:t>Take a small step and together </a:t>
            </a:r>
          </a:p>
          <a:p>
            <a:pPr algn="ctr"/>
            <a:r>
              <a:rPr lang="en-GB" sz="2400" b="1" dirty="0">
                <a:solidFill>
                  <a:schemeClr val="accent6">
                    <a:lumMod val="40000"/>
                    <a:lumOff val="60000"/>
                  </a:schemeClr>
                </a:solidFill>
                <a:effectLst>
                  <a:outerShdw blurRad="38100" dist="38100" dir="2700000" algn="tl">
                    <a:srgbClr val="000000">
                      <a:alpha val="43137"/>
                    </a:srgbClr>
                  </a:outerShdw>
                </a:effectLst>
              </a:rPr>
              <a:t>we will change the world.</a:t>
            </a:r>
            <a:endParaRPr lang="en-IE" sz="2400" b="1" dirty="0">
              <a:solidFill>
                <a:schemeClr val="accent6">
                  <a:lumMod val="40000"/>
                  <a:lumOff val="60000"/>
                </a:schemeClr>
              </a:solidFill>
              <a:effectLst>
                <a:outerShdw blurRad="38100" dist="38100" dir="2700000" algn="tl">
                  <a:srgbClr val="000000">
                    <a:alpha val="43137"/>
                  </a:srgbClr>
                </a:outerShdw>
              </a:effectLst>
            </a:endParaRPr>
          </a:p>
        </p:txBody>
      </p:sp>
      <p:pic>
        <p:nvPicPr>
          <p:cNvPr id="9" name="Picture 2" descr="Bonnybrook Parish Logo with Eco-Aware imagery of a tree and the world">
            <a:extLst>
              <a:ext uri="{FF2B5EF4-FFF2-40B4-BE49-F238E27FC236}">
                <a16:creationId xmlns:a16="http://schemas.microsoft.com/office/drawing/2014/main" id="{87B9A959-B9F9-4FEF-9E43-3ED5331047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75414" y="5099247"/>
            <a:ext cx="2034699" cy="5049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Logo&#10;&#10;Description automatically generated">
            <a:extLst>
              <a:ext uri="{FF2B5EF4-FFF2-40B4-BE49-F238E27FC236}">
                <a16:creationId xmlns:a16="http://schemas.microsoft.com/office/drawing/2014/main" id="{0B9C8B2D-FC9C-43B7-A805-7BC7D525F9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08025" y="5193912"/>
            <a:ext cx="1395013" cy="270161"/>
          </a:xfrm>
          <a:prstGeom prst="rect">
            <a:avLst/>
          </a:prstGeom>
        </p:spPr>
      </p:pic>
    </p:spTree>
    <p:extLst>
      <p:ext uri="{BB962C8B-B14F-4D97-AF65-F5344CB8AC3E}">
        <p14:creationId xmlns:p14="http://schemas.microsoft.com/office/powerpoint/2010/main" val="3433001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od floor png images | PNGEgg">
            <a:extLst>
              <a:ext uri="{FF2B5EF4-FFF2-40B4-BE49-F238E27FC236}">
                <a16:creationId xmlns:a16="http://schemas.microsoft.com/office/drawing/2014/main" id="{5F52539E-6A3F-4A8A-A1A1-E0AF5E0CFC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648"/>
          <a:stretch/>
        </p:blipFill>
        <p:spPr bwMode="auto">
          <a:xfrm>
            <a:off x="0" y="5618328"/>
            <a:ext cx="12192000" cy="123967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EA281872-6235-41B3-9205-37E65D127FE6}"/>
              </a:ext>
            </a:extLst>
          </p:cNvPr>
          <p:cNvSpPr>
            <a:spLocks noGrp="1"/>
          </p:cNvSpPr>
          <p:nvPr>
            <p:ph type="subTitle" idx="1"/>
          </p:nvPr>
        </p:nvSpPr>
        <p:spPr>
          <a:xfrm>
            <a:off x="-322506" y="5892240"/>
            <a:ext cx="4992898" cy="691846"/>
          </a:xfrm>
        </p:spPr>
        <p:txBody>
          <a:bodyPr>
            <a:normAutofit/>
          </a:bodyPr>
          <a:lstStyle/>
          <a:p>
            <a:r>
              <a:rPr lang="en-GB" sz="4000" b="1" dirty="0">
                <a:solidFill>
                  <a:srgbClr val="FFC000"/>
                </a:solidFill>
                <a:effectLst>
                  <a:outerShdw blurRad="38100" dist="38100" dir="2700000" algn="tl">
                    <a:srgbClr val="000000">
                      <a:alpha val="43137"/>
                    </a:srgbClr>
                  </a:outerShdw>
                </a:effectLst>
              </a:rPr>
              <a:t>Day 21     </a:t>
            </a:r>
            <a:r>
              <a:rPr lang="en-GB" sz="4000" b="1" dirty="0">
                <a:solidFill>
                  <a:srgbClr val="FFFFFF"/>
                </a:solidFill>
                <a:effectLst>
                  <a:outerShdw blurRad="38100" dist="38100" dir="2700000" algn="tl">
                    <a:srgbClr val="000000">
                      <a:alpha val="43137"/>
                    </a:srgbClr>
                  </a:outerShdw>
                </a:effectLst>
              </a:rPr>
              <a:t>Tuesday</a:t>
            </a:r>
            <a:endParaRPr lang="en-IE" sz="4000" b="1" dirty="0">
              <a:solidFill>
                <a:srgbClr val="FFFFFF"/>
              </a:solidFill>
              <a:effectLst>
                <a:outerShdw blurRad="38100" dist="38100" dir="2700000" algn="tl">
                  <a:srgbClr val="000000">
                    <a:alpha val="43137"/>
                  </a:srgbClr>
                </a:outerShdw>
              </a:effectLst>
            </a:endParaRPr>
          </a:p>
        </p:txBody>
      </p:sp>
      <p:pic>
        <p:nvPicPr>
          <p:cNvPr id="1028" name="Picture 4" descr="Know about your water shut off valves | SC Plumbing">
            <a:extLst>
              <a:ext uri="{FF2B5EF4-FFF2-40B4-BE49-F238E27FC236}">
                <a16:creationId xmlns:a16="http://schemas.microsoft.com/office/drawing/2014/main" id="{55193E04-8A66-4E47-8A64-5569B3017E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7602156" y="1623475"/>
            <a:ext cx="5627164" cy="23615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ACFEF17-FD27-4420-8500-F76A32645363}"/>
              </a:ext>
            </a:extLst>
          </p:cNvPr>
          <p:cNvSpPr txBox="1"/>
          <p:nvPr/>
        </p:nvSpPr>
        <p:spPr>
          <a:xfrm>
            <a:off x="595510" y="1071594"/>
            <a:ext cx="8008912" cy="3539430"/>
          </a:xfrm>
          <a:prstGeom prst="rect">
            <a:avLst/>
          </a:prstGeom>
          <a:noFill/>
        </p:spPr>
        <p:txBody>
          <a:bodyPr wrap="square" rtlCol="0">
            <a:spAutoFit/>
          </a:bodyPr>
          <a:lstStyle/>
          <a:p>
            <a:pPr algn="ctr"/>
            <a:r>
              <a:rPr lang="en-GB" sz="3200" b="1" dirty="0">
                <a:solidFill>
                  <a:srgbClr val="843C0C"/>
                </a:solidFill>
              </a:rPr>
              <a:t>Know how to turn off your main water supply.</a:t>
            </a:r>
          </a:p>
          <a:p>
            <a:pPr algn="ctr"/>
            <a:endParaRPr lang="en-GB" sz="3200" b="1" dirty="0">
              <a:solidFill>
                <a:srgbClr val="843C0C"/>
              </a:solidFill>
            </a:endParaRPr>
          </a:p>
          <a:p>
            <a:pPr algn="ctr"/>
            <a:r>
              <a:rPr lang="en-GB" sz="3200" i="1" dirty="0">
                <a:solidFill>
                  <a:srgbClr val="843C0C"/>
                </a:solidFill>
              </a:rPr>
              <a:t>This is important if, for example, there is a burst pipe/boiler in your home.  By turning off the water, you not only save hundreds of gallons of this precious resource, but you also safeguard your home from serious damage.</a:t>
            </a:r>
            <a:endParaRPr lang="en-IE" sz="3200" i="1" dirty="0">
              <a:solidFill>
                <a:srgbClr val="843C0C"/>
              </a:solidFill>
            </a:endParaRPr>
          </a:p>
        </p:txBody>
      </p:sp>
      <p:sp>
        <p:nvSpPr>
          <p:cNvPr id="7" name="TextBox 6">
            <a:extLst>
              <a:ext uri="{FF2B5EF4-FFF2-40B4-BE49-F238E27FC236}">
                <a16:creationId xmlns:a16="http://schemas.microsoft.com/office/drawing/2014/main" id="{FC184A1D-402A-473B-B11F-159B1E829FDB}"/>
              </a:ext>
            </a:extLst>
          </p:cNvPr>
          <p:cNvSpPr txBox="1"/>
          <p:nvPr/>
        </p:nvSpPr>
        <p:spPr>
          <a:xfrm>
            <a:off x="6787979" y="5830618"/>
            <a:ext cx="5243383" cy="830997"/>
          </a:xfrm>
          <a:prstGeom prst="rect">
            <a:avLst/>
          </a:prstGeom>
          <a:noFill/>
        </p:spPr>
        <p:txBody>
          <a:bodyPr wrap="square" rtlCol="0">
            <a:spAutoFit/>
          </a:bodyPr>
          <a:lstStyle/>
          <a:p>
            <a:pPr algn="ctr"/>
            <a:r>
              <a:rPr lang="en-GB" sz="2400" b="1" dirty="0">
                <a:solidFill>
                  <a:schemeClr val="accent6">
                    <a:lumMod val="40000"/>
                    <a:lumOff val="60000"/>
                  </a:schemeClr>
                </a:solidFill>
                <a:effectLst>
                  <a:outerShdw blurRad="38100" dist="38100" dir="2700000" algn="tl">
                    <a:srgbClr val="000000">
                      <a:alpha val="43137"/>
                    </a:srgbClr>
                  </a:outerShdw>
                </a:effectLst>
              </a:rPr>
              <a:t>Take a small step and together </a:t>
            </a:r>
          </a:p>
          <a:p>
            <a:pPr algn="ctr"/>
            <a:r>
              <a:rPr lang="en-GB" sz="2400" b="1" dirty="0">
                <a:solidFill>
                  <a:schemeClr val="accent6">
                    <a:lumMod val="40000"/>
                    <a:lumOff val="60000"/>
                  </a:schemeClr>
                </a:solidFill>
                <a:effectLst>
                  <a:outerShdw blurRad="38100" dist="38100" dir="2700000" algn="tl">
                    <a:srgbClr val="000000">
                      <a:alpha val="43137"/>
                    </a:srgbClr>
                  </a:outerShdw>
                </a:effectLst>
              </a:rPr>
              <a:t>we will change the world.</a:t>
            </a:r>
            <a:endParaRPr lang="en-IE" sz="2400" b="1" dirty="0">
              <a:solidFill>
                <a:schemeClr val="accent6">
                  <a:lumMod val="40000"/>
                  <a:lumOff val="60000"/>
                </a:schemeClr>
              </a:solidFill>
              <a:effectLst>
                <a:outerShdw blurRad="38100" dist="38100" dir="2700000" algn="tl">
                  <a:srgbClr val="000000">
                    <a:alpha val="43137"/>
                  </a:srgbClr>
                </a:outerShdw>
              </a:effectLst>
            </a:endParaRPr>
          </a:p>
        </p:txBody>
      </p:sp>
      <p:pic>
        <p:nvPicPr>
          <p:cNvPr id="8" name="Picture 2" descr="Bonnybrook Parish Logo with Eco-Aware imagery of a tree and the world">
            <a:extLst>
              <a:ext uri="{FF2B5EF4-FFF2-40B4-BE49-F238E27FC236}">
                <a16:creationId xmlns:a16="http://schemas.microsoft.com/office/drawing/2014/main" id="{33C15C8D-A1C4-47D7-AD5C-03745093B4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17" y="5091931"/>
            <a:ext cx="2034699" cy="50496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Small bird photography opportunities in Finland | Finnature">
            <a:extLst>
              <a:ext uri="{FF2B5EF4-FFF2-40B4-BE49-F238E27FC236}">
                <a16:creationId xmlns:a16="http://schemas.microsoft.com/office/drawing/2014/main" id="{D299A72C-C495-4026-BA17-B8BCFEB366A2}"/>
              </a:ext>
            </a:extLst>
          </p:cNvPr>
          <p:cNvPicPr>
            <a:picLocks noChangeAspect="1" noChangeArrowheads="1"/>
          </p:cNvPicPr>
          <p:nvPr/>
        </p:nvPicPr>
        <p:blipFill rotWithShape="1">
          <a:blip r:embed="rId5">
            <a:clrChange>
              <a:clrFrom>
                <a:srgbClr val="F9F9FB"/>
              </a:clrFrom>
              <a:clrTo>
                <a:srgbClr val="F9F9FB">
                  <a:alpha val="0"/>
                </a:srgbClr>
              </a:clrTo>
            </a:clrChange>
            <a:extLst>
              <a:ext uri="{28A0092B-C50C-407E-A947-70E740481C1C}">
                <a14:useLocalDpi xmlns:a14="http://schemas.microsoft.com/office/drawing/2010/main" val="0"/>
              </a:ext>
            </a:extLst>
          </a:blip>
          <a:srcRect l="37403" t="4408"/>
          <a:stretch/>
        </p:blipFill>
        <p:spPr bwMode="auto">
          <a:xfrm>
            <a:off x="8786555" y="451758"/>
            <a:ext cx="1082374" cy="12396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10;&#10;Description automatically generated">
            <a:extLst>
              <a:ext uri="{FF2B5EF4-FFF2-40B4-BE49-F238E27FC236}">
                <a16:creationId xmlns:a16="http://schemas.microsoft.com/office/drawing/2014/main" id="{67F50F12-34C4-430F-A6B2-CB80E4FFB5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7479" y="5106942"/>
            <a:ext cx="1395013" cy="270161"/>
          </a:xfrm>
          <a:prstGeom prst="rect">
            <a:avLst/>
          </a:prstGeom>
        </p:spPr>
      </p:pic>
    </p:spTree>
    <p:extLst>
      <p:ext uri="{BB962C8B-B14F-4D97-AF65-F5344CB8AC3E}">
        <p14:creationId xmlns:p14="http://schemas.microsoft.com/office/powerpoint/2010/main" val="3241828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od floor png images | PNGEgg">
            <a:extLst>
              <a:ext uri="{FF2B5EF4-FFF2-40B4-BE49-F238E27FC236}">
                <a16:creationId xmlns:a16="http://schemas.microsoft.com/office/drawing/2014/main" id="{5F52539E-6A3F-4A8A-A1A1-E0AF5E0CFC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648"/>
          <a:stretch/>
        </p:blipFill>
        <p:spPr bwMode="auto">
          <a:xfrm>
            <a:off x="0" y="5618328"/>
            <a:ext cx="12192000" cy="123967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EA281872-6235-41B3-9205-37E65D127FE6}"/>
              </a:ext>
            </a:extLst>
          </p:cNvPr>
          <p:cNvSpPr>
            <a:spLocks noGrp="1"/>
          </p:cNvSpPr>
          <p:nvPr>
            <p:ph type="subTitle" idx="1"/>
          </p:nvPr>
        </p:nvSpPr>
        <p:spPr>
          <a:xfrm>
            <a:off x="0" y="5892240"/>
            <a:ext cx="4992898" cy="691846"/>
          </a:xfrm>
        </p:spPr>
        <p:txBody>
          <a:bodyPr>
            <a:normAutofit/>
          </a:bodyPr>
          <a:lstStyle/>
          <a:p>
            <a:r>
              <a:rPr lang="en-GB" sz="4000" b="1">
                <a:solidFill>
                  <a:srgbClr val="FFC000"/>
                </a:solidFill>
                <a:effectLst>
                  <a:outerShdw blurRad="38100" dist="38100" dir="2700000" algn="tl">
                    <a:srgbClr val="000000">
                      <a:alpha val="43137"/>
                    </a:srgbClr>
                  </a:outerShdw>
                </a:effectLst>
              </a:rPr>
              <a:t>Day 22     </a:t>
            </a:r>
            <a:r>
              <a:rPr lang="en-GB" sz="4000" b="1">
                <a:solidFill>
                  <a:srgbClr val="FFFFFF"/>
                </a:solidFill>
                <a:effectLst>
                  <a:outerShdw blurRad="38100" dist="38100" dir="2700000" algn="tl">
                    <a:srgbClr val="000000">
                      <a:alpha val="43137"/>
                    </a:srgbClr>
                  </a:outerShdw>
                </a:effectLst>
              </a:rPr>
              <a:t>Wednesday</a:t>
            </a:r>
            <a:endParaRPr lang="en-IE" sz="4000" b="1" dirty="0">
              <a:solidFill>
                <a:srgbClr val="FFFFFF"/>
              </a:solidFill>
              <a:effectLst>
                <a:outerShdw blurRad="38100" dist="38100" dir="2700000" algn="tl">
                  <a:srgbClr val="000000">
                    <a:alpha val="43137"/>
                  </a:srgbClr>
                </a:outerShdw>
              </a:effectLst>
            </a:endParaRPr>
          </a:p>
        </p:txBody>
      </p:sp>
      <p:pic>
        <p:nvPicPr>
          <p:cNvPr id="2050" name="Picture 2" descr="Time To Turn the Hose Bibs On!">
            <a:extLst>
              <a:ext uri="{FF2B5EF4-FFF2-40B4-BE49-F238E27FC236}">
                <a16:creationId xmlns:a16="http://schemas.microsoft.com/office/drawing/2014/main" id="{68124275-51E1-4275-BECF-5A202531A1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249" y="273914"/>
            <a:ext cx="3374450" cy="50786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9F9AA02-4A1A-4E96-8BF7-D38E47368D93}"/>
              </a:ext>
            </a:extLst>
          </p:cNvPr>
          <p:cNvSpPr txBox="1"/>
          <p:nvPr/>
        </p:nvSpPr>
        <p:spPr>
          <a:xfrm>
            <a:off x="4744995" y="885567"/>
            <a:ext cx="5581135" cy="3970318"/>
          </a:xfrm>
          <a:prstGeom prst="rect">
            <a:avLst/>
          </a:prstGeom>
          <a:noFill/>
        </p:spPr>
        <p:txBody>
          <a:bodyPr wrap="square" rtlCol="0">
            <a:spAutoFit/>
          </a:bodyPr>
          <a:lstStyle/>
          <a:p>
            <a:pPr algn="ctr"/>
            <a:r>
              <a:rPr lang="en-GB" sz="3600" b="1">
                <a:solidFill>
                  <a:srgbClr val="843C0C"/>
                </a:solidFill>
              </a:rPr>
              <a:t>Always turn taps off fully.</a:t>
            </a:r>
          </a:p>
          <a:p>
            <a:pPr algn="ctr"/>
            <a:endParaRPr lang="en-GB" sz="3600" b="1">
              <a:solidFill>
                <a:srgbClr val="843C0C"/>
              </a:solidFill>
            </a:endParaRPr>
          </a:p>
          <a:p>
            <a:pPr algn="ctr"/>
            <a:r>
              <a:rPr lang="en-GB" sz="3600">
                <a:solidFill>
                  <a:srgbClr val="843C0C"/>
                </a:solidFill>
              </a:rPr>
              <a:t>Check regularly for drips or leaks and replace worn tap washers.  Just one drop of water per second wastes 1,200 litres per month.</a:t>
            </a:r>
            <a:endParaRPr lang="en-IE" sz="3600" dirty="0">
              <a:solidFill>
                <a:srgbClr val="843C0C"/>
              </a:solidFill>
            </a:endParaRPr>
          </a:p>
        </p:txBody>
      </p:sp>
      <p:sp>
        <p:nvSpPr>
          <p:cNvPr id="7" name="TextBox 6">
            <a:extLst>
              <a:ext uri="{FF2B5EF4-FFF2-40B4-BE49-F238E27FC236}">
                <a16:creationId xmlns:a16="http://schemas.microsoft.com/office/drawing/2014/main" id="{BA4377EF-9236-4256-9DC5-F3CCEFEC077B}"/>
              </a:ext>
            </a:extLst>
          </p:cNvPr>
          <p:cNvSpPr txBox="1"/>
          <p:nvPr/>
        </p:nvSpPr>
        <p:spPr>
          <a:xfrm>
            <a:off x="6787979" y="5830618"/>
            <a:ext cx="5243383" cy="830997"/>
          </a:xfrm>
          <a:prstGeom prst="rect">
            <a:avLst/>
          </a:prstGeom>
          <a:noFill/>
        </p:spPr>
        <p:txBody>
          <a:bodyPr wrap="square" rtlCol="0">
            <a:spAutoFit/>
          </a:bodyPr>
          <a:lstStyle/>
          <a:p>
            <a:pPr algn="ctr"/>
            <a:r>
              <a:rPr lang="en-GB" sz="2400" b="1">
                <a:solidFill>
                  <a:schemeClr val="accent6">
                    <a:lumMod val="40000"/>
                    <a:lumOff val="60000"/>
                  </a:schemeClr>
                </a:solidFill>
                <a:effectLst>
                  <a:outerShdw blurRad="38100" dist="38100" dir="2700000" algn="tl">
                    <a:srgbClr val="000000">
                      <a:alpha val="43137"/>
                    </a:srgbClr>
                  </a:outerShdw>
                </a:effectLst>
              </a:rPr>
              <a:t>Take a small step and together </a:t>
            </a:r>
          </a:p>
          <a:p>
            <a:pPr algn="ctr"/>
            <a:r>
              <a:rPr lang="en-GB" sz="2400" b="1">
                <a:solidFill>
                  <a:schemeClr val="accent6">
                    <a:lumMod val="40000"/>
                    <a:lumOff val="60000"/>
                  </a:schemeClr>
                </a:solidFill>
                <a:effectLst>
                  <a:outerShdw blurRad="38100" dist="38100" dir="2700000" algn="tl">
                    <a:srgbClr val="000000">
                      <a:alpha val="43137"/>
                    </a:srgbClr>
                  </a:outerShdw>
                </a:effectLst>
              </a:rPr>
              <a:t>we will change the world.</a:t>
            </a:r>
            <a:endParaRPr lang="en-IE" sz="2400" b="1" dirty="0">
              <a:solidFill>
                <a:schemeClr val="accent6">
                  <a:lumMod val="40000"/>
                  <a:lumOff val="60000"/>
                </a:schemeClr>
              </a:solidFill>
              <a:effectLst>
                <a:outerShdw blurRad="38100" dist="38100" dir="2700000" algn="tl">
                  <a:srgbClr val="000000">
                    <a:alpha val="43137"/>
                  </a:srgbClr>
                </a:outerShdw>
              </a:effectLst>
            </a:endParaRPr>
          </a:p>
        </p:txBody>
      </p:sp>
      <p:pic>
        <p:nvPicPr>
          <p:cNvPr id="8" name="Picture 2" descr="Bonnybrook Parish Logo with Eco-Aware imagery of a tree and the world">
            <a:extLst>
              <a:ext uri="{FF2B5EF4-FFF2-40B4-BE49-F238E27FC236}">
                <a16:creationId xmlns:a16="http://schemas.microsoft.com/office/drawing/2014/main" id="{710FA2E3-0C4F-49FC-B773-25B9B25009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5414" y="5099247"/>
            <a:ext cx="2034699" cy="50496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Robin Red Breast Bird Facts | Erithacus Rubecula - The RSPB">
            <a:extLst>
              <a:ext uri="{FF2B5EF4-FFF2-40B4-BE49-F238E27FC236}">
                <a16:creationId xmlns:a16="http://schemas.microsoft.com/office/drawing/2014/main" id="{AF31C3C6-0571-4FDC-83D8-499F8DE51AB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914" r="21670"/>
          <a:stretch/>
        </p:blipFill>
        <p:spPr bwMode="auto">
          <a:xfrm flipH="1">
            <a:off x="10626810" y="3879594"/>
            <a:ext cx="1050325" cy="10867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10;&#10;Description automatically generated">
            <a:extLst>
              <a:ext uri="{FF2B5EF4-FFF2-40B4-BE49-F238E27FC236}">
                <a16:creationId xmlns:a16="http://schemas.microsoft.com/office/drawing/2014/main" id="{B57908FE-054C-4569-A6AB-C06D81EF45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0279" y="5238580"/>
            <a:ext cx="1395013" cy="270161"/>
          </a:xfrm>
          <a:prstGeom prst="rect">
            <a:avLst/>
          </a:prstGeom>
        </p:spPr>
      </p:pic>
    </p:spTree>
    <p:extLst>
      <p:ext uri="{BB962C8B-B14F-4D97-AF65-F5344CB8AC3E}">
        <p14:creationId xmlns:p14="http://schemas.microsoft.com/office/powerpoint/2010/main" val="2157022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od floor png images | PNGEgg">
            <a:extLst>
              <a:ext uri="{FF2B5EF4-FFF2-40B4-BE49-F238E27FC236}">
                <a16:creationId xmlns:a16="http://schemas.microsoft.com/office/drawing/2014/main" id="{5F52539E-6A3F-4A8A-A1A1-E0AF5E0CFC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648"/>
          <a:stretch/>
        </p:blipFill>
        <p:spPr bwMode="auto">
          <a:xfrm>
            <a:off x="0" y="5618328"/>
            <a:ext cx="12192000" cy="123967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EA281872-6235-41B3-9205-37E65D127FE6}"/>
              </a:ext>
            </a:extLst>
          </p:cNvPr>
          <p:cNvSpPr>
            <a:spLocks noGrp="1"/>
          </p:cNvSpPr>
          <p:nvPr>
            <p:ph type="subTitle" idx="1"/>
          </p:nvPr>
        </p:nvSpPr>
        <p:spPr>
          <a:xfrm>
            <a:off x="-305414" y="5892240"/>
            <a:ext cx="4992898" cy="691846"/>
          </a:xfrm>
        </p:spPr>
        <p:txBody>
          <a:bodyPr>
            <a:normAutofit/>
          </a:bodyPr>
          <a:lstStyle/>
          <a:p>
            <a:r>
              <a:rPr lang="en-GB" sz="4000" b="1" dirty="0">
                <a:solidFill>
                  <a:srgbClr val="FFC000"/>
                </a:solidFill>
                <a:effectLst>
                  <a:outerShdw blurRad="38100" dist="38100" dir="2700000" algn="tl">
                    <a:srgbClr val="000000">
                      <a:alpha val="43137"/>
                    </a:srgbClr>
                  </a:outerShdw>
                </a:effectLst>
              </a:rPr>
              <a:t>Day 23    </a:t>
            </a:r>
            <a:r>
              <a:rPr lang="en-GB" sz="4000" b="1" dirty="0">
                <a:solidFill>
                  <a:srgbClr val="FFFFFF"/>
                </a:solidFill>
                <a:effectLst>
                  <a:outerShdw blurRad="38100" dist="38100" dir="2700000" algn="tl">
                    <a:srgbClr val="000000">
                      <a:alpha val="43137"/>
                    </a:srgbClr>
                  </a:outerShdw>
                </a:effectLst>
              </a:rPr>
              <a:t>Thursday</a:t>
            </a:r>
            <a:endParaRPr lang="en-IE" sz="4000" b="1" dirty="0">
              <a:solidFill>
                <a:srgbClr val="FFFFFF"/>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6BEAE842-9C58-4554-BAC8-B4A1FBB184A9}"/>
              </a:ext>
            </a:extLst>
          </p:cNvPr>
          <p:cNvSpPr txBox="1"/>
          <p:nvPr/>
        </p:nvSpPr>
        <p:spPr>
          <a:xfrm>
            <a:off x="5426829" y="794882"/>
            <a:ext cx="5577016" cy="4524315"/>
          </a:xfrm>
          <a:prstGeom prst="rect">
            <a:avLst/>
          </a:prstGeom>
          <a:noFill/>
        </p:spPr>
        <p:txBody>
          <a:bodyPr wrap="square" rtlCol="0">
            <a:spAutoFit/>
          </a:bodyPr>
          <a:lstStyle/>
          <a:p>
            <a:pPr algn="ctr"/>
            <a:r>
              <a:rPr lang="en-GB" sz="3200" b="1" dirty="0">
                <a:solidFill>
                  <a:srgbClr val="843C0C"/>
                </a:solidFill>
              </a:rPr>
              <a:t>Invest in a Water Butt </a:t>
            </a:r>
          </a:p>
          <a:p>
            <a:pPr algn="ctr"/>
            <a:r>
              <a:rPr lang="en-GB" sz="3200" b="1" dirty="0">
                <a:solidFill>
                  <a:srgbClr val="843C0C"/>
                </a:solidFill>
              </a:rPr>
              <a:t>to harvest rainwater and </a:t>
            </a:r>
          </a:p>
          <a:p>
            <a:pPr algn="ctr"/>
            <a:r>
              <a:rPr lang="en-GB" sz="3200" b="1" dirty="0">
                <a:solidFill>
                  <a:srgbClr val="843C0C"/>
                </a:solidFill>
              </a:rPr>
              <a:t>water your garden with </a:t>
            </a:r>
          </a:p>
          <a:p>
            <a:pPr algn="ctr"/>
            <a:r>
              <a:rPr lang="en-GB" sz="3200" b="1" dirty="0">
                <a:solidFill>
                  <a:srgbClr val="843C0C"/>
                </a:solidFill>
              </a:rPr>
              <a:t>a watering can.  </a:t>
            </a:r>
          </a:p>
          <a:p>
            <a:pPr algn="ctr"/>
            <a:endParaRPr lang="en-GB" sz="3200" b="1" dirty="0">
              <a:solidFill>
                <a:srgbClr val="843C0C"/>
              </a:solidFill>
            </a:endParaRPr>
          </a:p>
          <a:p>
            <a:pPr algn="ctr"/>
            <a:r>
              <a:rPr lang="en-GB" sz="3200" dirty="0">
                <a:solidFill>
                  <a:srgbClr val="843C0C"/>
                </a:solidFill>
              </a:rPr>
              <a:t>A watering can uses about </a:t>
            </a:r>
          </a:p>
          <a:p>
            <a:pPr algn="ctr"/>
            <a:r>
              <a:rPr lang="en-GB" sz="3200" dirty="0">
                <a:solidFill>
                  <a:srgbClr val="843C0C"/>
                </a:solidFill>
              </a:rPr>
              <a:t>nine litres of water whereas a sprinkler uses up to 500 litres per hour.</a:t>
            </a:r>
            <a:endParaRPr lang="en-IE" sz="3200" dirty="0">
              <a:solidFill>
                <a:srgbClr val="843C0C"/>
              </a:solidFill>
            </a:endParaRPr>
          </a:p>
        </p:txBody>
      </p:sp>
      <p:pic>
        <p:nvPicPr>
          <p:cNvPr id="3074" name="Picture 2" descr="250L Super Space Saver Water Butt | Original Organics Ireland">
            <a:extLst>
              <a:ext uri="{FF2B5EF4-FFF2-40B4-BE49-F238E27FC236}">
                <a16:creationId xmlns:a16="http://schemas.microsoft.com/office/drawing/2014/main" id="{279EFC3F-AE23-4790-B607-028C18CDD5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06" r="16365"/>
          <a:stretch/>
        </p:blipFill>
        <p:spPr bwMode="auto">
          <a:xfrm>
            <a:off x="-1" y="-1"/>
            <a:ext cx="4612943" cy="562164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3BD245A-E40A-40D1-BA14-A599E8CA096C}"/>
              </a:ext>
            </a:extLst>
          </p:cNvPr>
          <p:cNvSpPr txBox="1"/>
          <p:nvPr/>
        </p:nvSpPr>
        <p:spPr>
          <a:xfrm>
            <a:off x="6787979" y="5830618"/>
            <a:ext cx="5243383" cy="830997"/>
          </a:xfrm>
          <a:prstGeom prst="rect">
            <a:avLst/>
          </a:prstGeom>
          <a:noFill/>
        </p:spPr>
        <p:txBody>
          <a:bodyPr wrap="square" rtlCol="0">
            <a:spAutoFit/>
          </a:bodyPr>
          <a:lstStyle/>
          <a:p>
            <a:pPr algn="ctr"/>
            <a:r>
              <a:rPr lang="en-GB" sz="2400" b="1" dirty="0">
                <a:solidFill>
                  <a:schemeClr val="accent6">
                    <a:lumMod val="40000"/>
                    <a:lumOff val="60000"/>
                  </a:schemeClr>
                </a:solidFill>
                <a:effectLst>
                  <a:outerShdw blurRad="38100" dist="38100" dir="2700000" algn="tl">
                    <a:srgbClr val="000000">
                      <a:alpha val="43137"/>
                    </a:srgbClr>
                  </a:outerShdw>
                </a:effectLst>
              </a:rPr>
              <a:t>Take a small step and together </a:t>
            </a:r>
          </a:p>
          <a:p>
            <a:pPr algn="ctr"/>
            <a:r>
              <a:rPr lang="en-GB" sz="2400" b="1" dirty="0">
                <a:solidFill>
                  <a:schemeClr val="accent6">
                    <a:lumMod val="40000"/>
                    <a:lumOff val="60000"/>
                  </a:schemeClr>
                </a:solidFill>
                <a:effectLst>
                  <a:outerShdw blurRad="38100" dist="38100" dir="2700000" algn="tl">
                    <a:srgbClr val="000000">
                      <a:alpha val="43137"/>
                    </a:srgbClr>
                  </a:outerShdw>
                </a:effectLst>
              </a:rPr>
              <a:t>we will change the world.</a:t>
            </a:r>
            <a:endParaRPr lang="en-IE" sz="2400" b="1" dirty="0">
              <a:solidFill>
                <a:schemeClr val="accent6">
                  <a:lumMod val="40000"/>
                  <a:lumOff val="60000"/>
                </a:schemeClr>
              </a:solidFill>
              <a:effectLst>
                <a:outerShdw blurRad="38100" dist="38100" dir="2700000" algn="tl">
                  <a:srgbClr val="000000">
                    <a:alpha val="43137"/>
                  </a:srgbClr>
                </a:outerShdw>
              </a:effectLst>
            </a:endParaRPr>
          </a:p>
        </p:txBody>
      </p:sp>
      <p:pic>
        <p:nvPicPr>
          <p:cNvPr id="8" name="Picture 2" descr="Bonnybrook Parish Logo with Eco-Aware imagery of a tree and the world">
            <a:extLst>
              <a:ext uri="{FF2B5EF4-FFF2-40B4-BE49-F238E27FC236}">
                <a16:creationId xmlns:a16="http://schemas.microsoft.com/office/drawing/2014/main" id="{9E8507B6-897A-48B5-B35A-DCC005B734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5414" y="5099247"/>
            <a:ext cx="2034699" cy="5049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ee the source image">
            <a:extLst>
              <a:ext uri="{FF2B5EF4-FFF2-40B4-BE49-F238E27FC236}">
                <a16:creationId xmlns:a16="http://schemas.microsoft.com/office/drawing/2014/main" id="{C0C190E9-9FF1-4C41-A94D-9D59A055C8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019492">
            <a:off x="10450721" y="2272450"/>
            <a:ext cx="1284083" cy="9400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Logo&#10;&#10;Description automatically generated">
            <a:extLst>
              <a:ext uri="{FF2B5EF4-FFF2-40B4-BE49-F238E27FC236}">
                <a16:creationId xmlns:a16="http://schemas.microsoft.com/office/drawing/2014/main" id="{05651A76-10BA-434B-B6E2-114E938A5A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9322" y="5198231"/>
            <a:ext cx="1395013" cy="270161"/>
          </a:xfrm>
          <a:prstGeom prst="rect">
            <a:avLst/>
          </a:prstGeom>
        </p:spPr>
      </p:pic>
    </p:spTree>
    <p:extLst>
      <p:ext uri="{BB962C8B-B14F-4D97-AF65-F5344CB8AC3E}">
        <p14:creationId xmlns:p14="http://schemas.microsoft.com/office/powerpoint/2010/main" val="2451755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od floor png images | PNGEgg">
            <a:extLst>
              <a:ext uri="{FF2B5EF4-FFF2-40B4-BE49-F238E27FC236}">
                <a16:creationId xmlns:a16="http://schemas.microsoft.com/office/drawing/2014/main" id="{5F52539E-6A3F-4A8A-A1A1-E0AF5E0CFC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648"/>
          <a:stretch/>
        </p:blipFill>
        <p:spPr bwMode="auto">
          <a:xfrm>
            <a:off x="0" y="5618328"/>
            <a:ext cx="12192000" cy="123967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EA281872-6235-41B3-9205-37E65D127FE6}"/>
              </a:ext>
            </a:extLst>
          </p:cNvPr>
          <p:cNvSpPr>
            <a:spLocks noGrp="1"/>
          </p:cNvSpPr>
          <p:nvPr>
            <p:ph type="subTitle" idx="1"/>
          </p:nvPr>
        </p:nvSpPr>
        <p:spPr>
          <a:xfrm>
            <a:off x="173150" y="5870919"/>
            <a:ext cx="6955983" cy="734490"/>
          </a:xfrm>
        </p:spPr>
        <p:txBody>
          <a:bodyPr>
            <a:normAutofit fontScale="70000" lnSpcReduction="20000"/>
          </a:bodyPr>
          <a:lstStyle/>
          <a:p>
            <a:r>
              <a:rPr lang="en-GB" sz="4000" b="1" dirty="0">
                <a:solidFill>
                  <a:srgbClr val="FFC000"/>
                </a:solidFill>
                <a:effectLst>
                  <a:outerShdw blurRad="38100" dist="38100" dir="2700000" algn="tl">
                    <a:srgbClr val="000000">
                      <a:alpha val="43137"/>
                    </a:srgbClr>
                  </a:outerShdw>
                </a:effectLst>
              </a:rPr>
              <a:t>Day 1     </a:t>
            </a:r>
            <a:r>
              <a:rPr lang="en-GB" sz="4000" b="1" dirty="0">
                <a:solidFill>
                  <a:srgbClr val="FFFFFF"/>
                </a:solidFill>
                <a:effectLst>
                  <a:outerShdw blurRad="38100" dist="38100" dir="2700000" algn="tl">
                    <a:srgbClr val="000000">
                      <a:alpha val="43137"/>
                    </a:srgbClr>
                  </a:outerShdw>
                </a:effectLst>
              </a:rPr>
              <a:t>World Day of Prayer for Creation – September 1st</a:t>
            </a:r>
            <a:endParaRPr lang="en-IE" sz="4000" b="1" dirty="0">
              <a:solidFill>
                <a:srgbClr val="FFFFFF"/>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C7B23F1F-FCB0-4F74-920F-C451457AA277}"/>
              </a:ext>
            </a:extLst>
          </p:cNvPr>
          <p:cNvSpPr txBox="1"/>
          <p:nvPr/>
        </p:nvSpPr>
        <p:spPr>
          <a:xfrm>
            <a:off x="6787979" y="5830618"/>
            <a:ext cx="5243383" cy="830997"/>
          </a:xfrm>
          <a:prstGeom prst="rect">
            <a:avLst/>
          </a:prstGeom>
          <a:noFill/>
        </p:spPr>
        <p:txBody>
          <a:bodyPr wrap="square" rtlCol="0">
            <a:spAutoFit/>
          </a:bodyPr>
          <a:lstStyle/>
          <a:p>
            <a:pPr algn="ctr"/>
            <a:r>
              <a:rPr lang="en-GB" sz="2400" b="1" dirty="0">
                <a:solidFill>
                  <a:schemeClr val="accent6">
                    <a:lumMod val="40000"/>
                    <a:lumOff val="60000"/>
                  </a:schemeClr>
                </a:solidFill>
                <a:effectLst>
                  <a:outerShdw blurRad="38100" dist="38100" dir="2700000" algn="tl">
                    <a:srgbClr val="000000">
                      <a:alpha val="43137"/>
                    </a:srgbClr>
                  </a:outerShdw>
                </a:effectLst>
              </a:rPr>
              <a:t>Take a small step and together </a:t>
            </a:r>
          </a:p>
          <a:p>
            <a:pPr algn="ctr"/>
            <a:r>
              <a:rPr lang="en-GB" sz="2400" b="1" dirty="0">
                <a:solidFill>
                  <a:schemeClr val="accent6">
                    <a:lumMod val="40000"/>
                    <a:lumOff val="60000"/>
                  </a:schemeClr>
                </a:solidFill>
                <a:effectLst>
                  <a:outerShdw blurRad="38100" dist="38100" dir="2700000" algn="tl">
                    <a:srgbClr val="000000">
                      <a:alpha val="43137"/>
                    </a:srgbClr>
                  </a:outerShdw>
                </a:effectLst>
              </a:rPr>
              <a:t>we will change the world.</a:t>
            </a:r>
            <a:endParaRPr lang="en-IE" sz="2400" b="1" dirty="0">
              <a:solidFill>
                <a:schemeClr val="accent6">
                  <a:lumMod val="40000"/>
                  <a:lumOff val="60000"/>
                </a:schemeClr>
              </a:solidFill>
              <a:effectLst>
                <a:outerShdw blurRad="38100" dist="38100" dir="2700000" algn="tl">
                  <a:srgbClr val="000000">
                    <a:alpha val="43137"/>
                  </a:srgbClr>
                </a:outerShdw>
              </a:effectLst>
            </a:endParaRPr>
          </a:p>
        </p:txBody>
      </p:sp>
      <p:pic>
        <p:nvPicPr>
          <p:cNvPr id="2" name="Picture 2" descr="Bonnybrook Parish Logo with Eco-Aware imagery of a tree and the world">
            <a:extLst>
              <a:ext uri="{FF2B5EF4-FFF2-40B4-BE49-F238E27FC236}">
                <a16:creationId xmlns:a16="http://schemas.microsoft.com/office/drawing/2014/main" id="{7AB5BEAA-FFA4-4F49-9170-FA85367625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6315" y="4918841"/>
            <a:ext cx="2882585" cy="71539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B76E1F4-8A2C-472A-89BE-74779859C5E9}"/>
              </a:ext>
            </a:extLst>
          </p:cNvPr>
          <p:cNvSpPr txBox="1"/>
          <p:nvPr/>
        </p:nvSpPr>
        <p:spPr>
          <a:xfrm>
            <a:off x="231560" y="196385"/>
            <a:ext cx="7264280" cy="5262979"/>
          </a:xfrm>
          <a:prstGeom prst="rect">
            <a:avLst/>
          </a:prstGeom>
          <a:noFill/>
        </p:spPr>
        <p:txBody>
          <a:bodyPr wrap="square">
            <a:spAutoFit/>
          </a:bodyPr>
          <a:lstStyle/>
          <a:p>
            <a:r>
              <a:rPr lang="en-IE" sz="2400" dirty="0"/>
              <a:t>Creator of All, </a:t>
            </a:r>
          </a:p>
          <a:p>
            <a:r>
              <a:rPr lang="en-IE" sz="2400" dirty="0"/>
              <a:t>We are grateful that from your communion of love you created our planet to be a home for all. By your Holy Wisdom you made the Earth to bring forth a diversity of living beings that filled the soil, water and air. Each part of creation praises you in their being, and cares for one another from our place in the web of life. </a:t>
            </a:r>
          </a:p>
          <a:p>
            <a:r>
              <a:rPr lang="en-IE" sz="2400" dirty="0"/>
              <a:t>Enlighten us with the grace to respond to your covenant and call to care for our common home. In our tilling and keeping, gladden our hearts to know that we participate with your Holy Spirit to renew the face of your Earth, and safeguard a home for all.</a:t>
            </a:r>
          </a:p>
          <a:p>
            <a:r>
              <a:rPr lang="en-IE" sz="2400" dirty="0"/>
              <a:t>In the name of the One who came to proclaim good news to all creation, Jesus Christ. Amen.</a:t>
            </a:r>
          </a:p>
        </p:txBody>
      </p:sp>
      <p:pic>
        <p:nvPicPr>
          <p:cNvPr id="5" name="Picture 4" descr="A close up of a plant&#10;&#10;Description automatically generated with low confidence">
            <a:extLst>
              <a:ext uri="{FF2B5EF4-FFF2-40B4-BE49-F238E27FC236}">
                <a16:creationId xmlns:a16="http://schemas.microsoft.com/office/drawing/2014/main" id="{E23AFAFD-75D1-4DAC-BA17-16DAF60DF1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8404" y="702918"/>
            <a:ext cx="4441223" cy="1939334"/>
          </a:xfrm>
          <a:prstGeom prst="rect">
            <a:avLst/>
          </a:prstGeom>
          <a:ln>
            <a:noFill/>
          </a:ln>
          <a:effectLst>
            <a:softEdge rad="112500"/>
          </a:effectLst>
        </p:spPr>
      </p:pic>
      <p:sp>
        <p:nvSpPr>
          <p:cNvPr id="6" name="TextBox 5">
            <a:extLst>
              <a:ext uri="{FF2B5EF4-FFF2-40B4-BE49-F238E27FC236}">
                <a16:creationId xmlns:a16="http://schemas.microsoft.com/office/drawing/2014/main" id="{D316D955-CF03-4A4C-BA78-48F1A4B02D92}"/>
              </a:ext>
            </a:extLst>
          </p:cNvPr>
          <p:cNvSpPr txBox="1"/>
          <p:nvPr/>
        </p:nvSpPr>
        <p:spPr>
          <a:xfrm>
            <a:off x="7129133" y="182633"/>
            <a:ext cx="5091907" cy="461665"/>
          </a:xfrm>
          <a:prstGeom prst="rect">
            <a:avLst/>
          </a:prstGeom>
          <a:noFill/>
        </p:spPr>
        <p:txBody>
          <a:bodyPr wrap="none" rtlCol="0">
            <a:spAutoFit/>
          </a:bodyPr>
          <a:lstStyle/>
          <a:p>
            <a:r>
              <a:rPr lang="en-IE" sz="2400" b="1" dirty="0"/>
              <a:t>Prayer for the Season of Creation 2021</a:t>
            </a:r>
          </a:p>
        </p:txBody>
      </p:sp>
      <p:pic>
        <p:nvPicPr>
          <p:cNvPr id="4" name="Picture 3">
            <a:extLst>
              <a:ext uri="{FF2B5EF4-FFF2-40B4-BE49-F238E27FC236}">
                <a16:creationId xmlns:a16="http://schemas.microsoft.com/office/drawing/2014/main" id="{CB6CAF7E-C3C2-4B1D-8419-138EF040C4D3}"/>
              </a:ext>
            </a:extLst>
          </p:cNvPr>
          <p:cNvPicPr>
            <a:picLocks noChangeAspect="1"/>
          </p:cNvPicPr>
          <p:nvPr/>
        </p:nvPicPr>
        <p:blipFill>
          <a:blip r:embed="rId5"/>
          <a:stretch>
            <a:fillRect/>
          </a:stretch>
        </p:blipFill>
        <p:spPr>
          <a:xfrm>
            <a:off x="9989554" y="4546305"/>
            <a:ext cx="1396105" cy="274344"/>
          </a:xfrm>
          <a:prstGeom prst="rect">
            <a:avLst/>
          </a:prstGeom>
        </p:spPr>
      </p:pic>
    </p:spTree>
    <p:extLst>
      <p:ext uri="{BB962C8B-B14F-4D97-AF65-F5344CB8AC3E}">
        <p14:creationId xmlns:p14="http://schemas.microsoft.com/office/powerpoint/2010/main" val="36774286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od floor png images | PNGEgg">
            <a:extLst>
              <a:ext uri="{FF2B5EF4-FFF2-40B4-BE49-F238E27FC236}">
                <a16:creationId xmlns:a16="http://schemas.microsoft.com/office/drawing/2014/main" id="{5F52539E-6A3F-4A8A-A1A1-E0AF5E0CFC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648"/>
          <a:stretch/>
        </p:blipFill>
        <p:spPr bwMode="auto">
          <a:xfrm>
            <a:off x="0" y="5618328"/>
            <a:ext cx="12192000" cy="123967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EA281872-6235-41B3-9205-37E65D127FE6}"/>
              </a:ext>
            </a:extLst>
          </p:cNvPr>
          <p:cNvSpPr>
            <a:spLocks noGrp="1"/>
          </p:cNvSpPr>
          <p:nvPr>
            <p:ph type="subTitle" idx="1"/>
          </p:nvPr>
        </p:nvSpPr>
        <p:spPr>
          <a:xfrm>
            <a:off x="-570334" y="5892240"/>
            <a:ext cx="4992898" cy="691846"/>
          </a:xfrm>
        </p:spPr>
        <p:txBody>
          <a:bodyPr>
            <a:normAutofit/>
          </a:bodyPr>
          <a:lstStyle/>
          <a:p>
            <a:r>
              <a:rPr lang="en-GB" sz="4000" b="1">
                <a:solidFill>
                  <a:srgbClr val="FFC000"/>
                </a:solidFill>
                <a:effectLst>
                  <a:outerShdw blurRad="38100" dist="38100" dir="2700000" algn="tl">
                    <a:srgbClr val="000000">
                      <a:alpha val="43137"/>
                    </a:srgbClr>
                  </a:outerShdw>
                </a:effectLst>
              </a:rPr>
              <a:t>Day 24     </a:t>
            </a:r>
            <a:r>
              <a:rPr lang="en-GB" sz="4000" b="1">
                <a:solidFill>
                  <a:srgbClr val="FFFFFF"/>
                </a:solidFill>
                <a:effectLst>
                  <a:outerShdw blurRad="38100" dist="38100" dir="2700000" algn="tl">
                    <a:srgbClr val="000000">
                      <a:alpha val="43137"/>
                    </a:srgbClr>
                  </a:outerShdw>
                </a:effectLst>
              </a:rPr>
              <a:t>Friday</a:t>
            </a:r>
            <a:endParaRPr lang="en-IE" sz="4000" b="1" dirty="0">
              <a:solidFill>
                <a:srgbClr val="FFFFFF"/>
              </a:solidFill>
              <a:effectLst>
                <a:outerShdw blurRad="38100" dist="38100" dir="2700000" algn="tl">
                  <a:srgbClr val="000000">
                    <a:alpha val="43137"/>
                  </a:srgbClr>
                </a:outerShdw>
              </a:effectLst>
            </a:endParaRPr>
          </a:p>
        </p:txBody>
      </p:sp>
      <p:pic>
        <p:nvPicPr>
          <p:cNvPr id="4102" name="Picture 6" descr="Installing a Toilet Tank Bag - Green Living Ideas">
            <a:extLst>
              <a:ext uri="{FF2B5EF4-FFF2-40B4-BE49-F238E27FC236}">
                <a16:creationId xmlns:a16="http://schemas.microsoft.com/office/drawing/2014/main" id="{B2BA394C-73D0-4F45-9640-4C18EFEB91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45" y="159851"/>
            <a:ext cx="3868731" cy="5179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BE10866-779A-49D1-963C-8DE01EBD3535}"/>
              </a:ext>
            </a:extLst>
          </p:cNvPr>
          <p:cNvSpPr txBox="1"/>
          <p:nvPr/>
        </p:nvSpPr>
        <p:spPr>
          <a:xfrm>
            <a:off x="4724400" y="362170"/>
            <a:ext cx="6927038" cy="4801314"/>
          </a:xfrm>
          <a:prstGeom prst="rect">
            <a:avLst/>
          </a:prstGeom>
          <a:noFill/>
        </p:spPr>
        <p:txBody>
          <a:bodyPr wrap="square" rtlCol="0">
            <a:spAutoFit/>
          </a:bodyPr>
          <a:lstStyle/>
          <a:p>
            <a:pPr algn="ctr"/>
            <a:r>
              <a:rPr lang="en-GB" sz="3200" b="1" dirty="0">
                <a:solidFill>
                  <a:srgbClr val="843C0C"/>
                </a:solidFill>
              </a:rPr>
              <a:t>Think about using a displacement device in the toilet cistern to reduce </a:t>
            </a:r>
          </a:p>
          <a:p>
            <a:pPr algn="ctr"/>
            <a:r>
              <a:rPr lang="en-GB" sz="3200" b="1" dirty="0">
                <a:solidFill>
                  <a:srgbClr val="843C0C"/>
                </a:solidFill>
              </a:rPr>
              <a:t>the amount of water used per flush. </a:t>
            </a:r>
          </a:p>
          <a:p>
            <a:pPr algn="ctr"/>
            <a:endParaRPr lang="en-GB" sz="1400" b="1" dirty="0">
              <a:solidFill>
                <a:srgbClr val="843C0C"/>
              </a:solidFill>
            </a:endParaRPr>
          </a:p>
          <a:p>
            <a:pPr algn="ctr"/>
            <a:r>
              <a:rPr lang="en-GB" sz="3200" dirty="0">
                <a:solidFill>
                  <a:srgbClr val="843C0C"/>
                </a:solidFill>
              </a:rPr>
              <a:t>One third of all water used in the home is used for flushing the toilet.  Each flush uses up to nine litres of water.  </a:t>
            </a:r>
          </a:p>
          <a:p>
            <a:pPr algn="ctr"/>
            <a:r>
              <a:rPr lang="en-GB" sz="3200" dirty="0">
                <a:solidFill>
                  <a:srgbClr val="843C0C"/>
                </a:solidFill>
              </a:rPr>
              <a:t>A simple way to reduce this amount is </a:t>
            </a:r>
          </a:p>
          <a:p>
            <a:pPr algn="ctr"/>
            <a:r>
              <a:rPr lang="en-GB" sz="3200" dirty="0">
                <a:solidFill>
                  <a:srgbClr val="843C0C"/>
                </a:solidFill>
              </a:rPr>
              <a:t>to place a one litre container filled </a:t>
            </a:r>
          </a:p>
          <a:p>
            <a:pPr algn="ctr"/>
            <a:r>
              <a:rPr lang="en-GB" sz="3200" dirty="0">
                <a:solidFill>
                  <a:srgbClr val="843C0C"/>
                </a:solidFill>
              </a:rPr>
              <a:t>with water inside the cistern.</a:t>
            </a:r>
            <a:endParaRPr lang="en-IE" sz="3200" dirty="0">
              <a:solidFill>
                <a:srgbClr val="843C0C"/>
              </a:solidFill>
            </a:endParaRPr>
          </a:p>
        </p:txBody>
      </p:sp>
      <p:sp>
        <p:nvSpPr>
          <p:cNvPr id="7" name="TextBox 6">
            <a:extLst>
              <a:ext uri="{FF2B5EF4-FFF2-40B4-BE49-F238E27FC236}">
                <a16:creationId xmlns:a16="http://schemas.microsoft.com/office/drawing/2014/main" id="{26515A4E-2689-4280-BE30-E3699F2DA53B}"/>
              </a:ext>
            </a:extLst>
          </p:cNvPr>
          <p:cNvSpPr txBox="1"/>
          <p:nvPr/>
        </p:nvSpPr>
        <p:spPr>
          <a:xfrm>
            <a:off x="6787979" y="5830618"/>
            <a:ext cx="5243383" cy="830997"/>
          </a:xfrm>
          <a:prstGeom prst="rect">
            <a:avLst/>
          </a:prstGeom>
          <a:noFill/>
        </p:spPr>
        <p:txBody>
          <a:bodyPr wrap="square" rtlCol="0">
            <a:spAutoFit/>
          </a:bodyPr>
          <a:lstStyle/>
          <a:p>
            <a:pPr algn="ctr"/>
            <a:r>
              <a:rPr lang="en-GB" sz="2400" b="1" dirty="0">
                <a:solidFill>
                  <a:schemeClr val="accent6">
                    <a:lumMod val="40000"/>
                    <a:lumOff val="60000"/>
                  </a:schemeClr>
                </a:solidFill>
                <a:effectLst>
                  <a:outerShdw blurRad="38100" dist="38100" dir="2700000" algn="tl">
                    <a:srgbClr val="000000">
                      <a:alpha val="43137"/>
                    </a:srgbClr>
                  </a:outerShdw>
                </a:effectLst>
              </a:rPr>
              <a:t>Take a small step and together </a:t>
            </a:r>
          </a:p>
          <a:p>
            <a:pPr algn="ctr"/>
            <a:r>
              <a:rPr lang="en-GB" sz="2400" b="1" dirty="0">
                <a:solidFill>
                  <a:schemeClr val="accent6">
                    <a:lumMod val="40000"/>
                    <a:lumOff val="60000"/>
                  </a:schemeClr>
                </a:solidFill>
                <a:effectLst>
                  <a:outerShdw blurRad="38100" dist="38100" dir="2700000" algn="tl">
                    <a:srgbClr val="000000">
                      <a:alpha val="43137"/>
                    </a:srgbClr>
                  </a:outerShdw>
                </a:effectLst>
              </a:rPr>
              <a:t>we will change the world.</a:t>
            </a:r>
            <a:endParaRPr lang="en-IE" sz="2400" b="1" dirty="0">
              <a:solidFill>
                <a:schemeClr val="accent6">
                  <a:lumMod val="40000"/>
                  <a:lumOff val="60000"/>
                </a:schemeClr>
              </a:solidFill>
              <a:effectLst>
                <a:outerShdw blurRad="38100" dist="38100" dir="2700000" algn="tl">
                  <a:srgbClr val="000000">
                    <a:alpha val="43137"/>
                  </a:srgbClr>
                </a:outerShdw>
              </a:effectLst>
            </a:endParaRPr>
          </a:p>
        </p:txBody>
      </p:sp>
      <p:pic>
        <p:nvPicPr>
          <p:cNvPr id="8" name="Picture 2" descr="Bonnybrook Parish Logo with Eco-Aware imagery of a tree and the world">
            <a:extLst>
              <a:ext uri="{FF2B5EF4-FFF2-40B4-BE49-F238E27FC236}">
                <a16:creationId xmlns:a16="http://schemas.microsoft.com/office/drawing/2014/main" id="{D09CEEEB-DEFC-4455-8F70-F0C627757B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5414" y="5099247"/>
            <a:ext cx="2034699" cy="5049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10;&#10;Description automatically generated">
            <a:extLst>
              <a:ext uri="{FF2B5EF4-FFF2-40B4-BE49-F238E27FC236}">
                <a16:creationId xmlns:a16="http://schemas.microsoft.com/office/drawing/2014/main" id="{51A0143F-A9DA-47FB-AFBF-B1FE9BD07E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0987" y="5113687"/>
            <a:ext cx="1395013" cy="270161"/>
          </a:xfrm>
          <a:prstGeom prst="rect">
            <a:avLst/>
          </a:prstGeom>
        </p:spPr>
      </p:pic>
    </p:spTree>
    <p:extLst>
      <p:ext uri="{BB962C8B-B14F-4D97-AF65-F5344CB8AC3E}">
        <p14:creationId xmlns:p14="http://schemas.microsoft.com/office/powerpoint/2010/main" val="3467311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od floor png images | PNGEgg">
            <a:extLst>
              <a:ext uri="{FF2B5EF4-FFF2-40B4-BE49-F238E27FC236}">
                <a16:creationId xmlns:a16="http://schemas.microsoft.com/office/drawing/2014/main" id="{5F52539E-6A3F-4A8A-A1A1-E0AF5E0CFC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648"/>
          <a:stretch/>
        </p:blipFill>
        <p:spPr bwMode="auto">
          <a:xfrm>
            <a:off x="0" y="5618328"/>
            <a:ext cx="12192000" cy="123967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EA281872-6235-41B3-9205-37E65D127FE6}"/>
              </a:ext>
            </a:extLst>
          </p:cNvPr>
          <p:cNvSpPr>
            <a:spLocks noGrp="1"/>
          </p:cNvSpPr>
          <p:nvPr>
            <p:ph type="subTitle" idx="1"/>
          </p:nvPr>
        </p:nvSpPr>
        <p:spPr>
          <a:xfrm>
            <a:off x="-313960" y="5965653"/>
            <a:ext cx="4992898" cy="545019"/>
          </a:xfrm>
        </p:spPr>
        <p:txBody>
          <a:bodyPr>
            <a:noAutofit/>
          </a:bodyPr>
          <a:lstStyle/>
          <a:p>
            <a:r>
              <a:rPr lang="en-GB" sz="4000" b="1" dirty="0">
                <a:solidFill>
                  <a:srgbClr val="FFC000"/>
                </a:solidFill>
                <a:effectLst>
                  <a:outerShdw blurRad="38100" dist="38100" dir="2700000" algn="tl">
                    <a:srgbClr val="000000">
                      <a:alpha val="43137"/>
                    </a:srgbClr>
                  </a:outerShdw>
                </a:effectLst>
              </a:rPr>
              <a:t>Day 25     </a:t>
            </a:r>
            <a:r>
              <a:rPr lang="en-GB" sz="4000" b="1" dirty="0">
                <a:solidFill>
                  <a:srgbClr val="FFFFFF"/>
                </a:solidFill>
                <a:effectLst>
                  <a:outerShdw blurRad="38100" dist="38100" dir="2700000" algn="tl">
                    <a:srgbClr val="000000">
                      <a:alpha val="43137"/>
                    </a:srgbClr>
                  </a:outerShdw>
                </a:effectLst>
              </a:rPr>
              <a:t>Saturday</a:t>
            </a:r>
            <a:endParaRPr lang="en-IE" sz="4000" b="1" dirty="0">
              <a:solidFill>
                <a:srgbClr val="FFFFFF"/>
              </a:solidFill>
              <a:effectLst>
                <a:outerShdw blurRad="38100" dist="38100" dir="2700000" algn="tl">
                  <a:srgbClr val="000000">
                    <a:alpha val="43137"/>
                  </a:srgbClr>
                </a:outerShdw>
              </a:effectLst>
            </a:endParaRPr>
          </a:p>
        </p:txBody>
      </p:sp>
      <p:pic>
        <p:nvPicPr>
          <p:cNvPr id="5126" name="Picture 6" descr="Free Car Wash Cliparts, Download Free Clip Art, Free Clip Art on Clipart  Library">
            <a:extLst>
              <a:ext uri="{FF2B5EF4-FFF2-40B4-BE49-F238E27FC236}">
                <a16:creationId xmlns:a16="http://schemas.microsoft.com/office/drawing/2014/main" id="{D01A56C7-85EB-4AA0-9246-6C427CBD83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742" y="396639"/>
            <a:ext cx="6359857" cy="50078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632C71D-81C6-468D-9EBD-898CB099AE3E}"/>
              </a:ext>
            </a:extLst>
          </p:cNvPr>
          <p:cNvSpPr txBox="1"/>
          <p:nvPr/>
        </p:nvSpPr>
        <p:spPr>
          <a:xfrm>
            <a:off x="6787979" y="5830618"/>
            <a:ext cx="5243383" cy="830997"/>
          </a:xfrm>
          <a:prstGeom prst="rect">
            <a:avLst/>
          </a:prstGeom>
          <a:noFill/>
        </p:spPr>
        <p:txBody>
          <a:bodyPr wrap="square" rtlCol="0">
            <a:spAutoFit/>
          </a:bodyPr>
          <a:lstStyle/>
          <a:p>
            <a:pPr algn="ctr"/>
            <a:r>
              <a:rPr lang="en-GB" sz="2400" b="1" dirty="0">
                <a:solidFill>
                  <a:schemeClr val="accent6">
                    <a:lumMod val="40000"/>
                    <a:lumOff val="60000"/>
                  </a:schemeClr>
                </a:solidFill>
                <a:effectLst>
                  <a:outerShdw blurRad="38100" dist="38100" dir="2700000" algn="tl">
                    <a:srgbClr val="000000">
                      <a:alpha val="43137"/>
                    </a:srgbClr>
                  </a:outerShdw>
                </a:effectLst>
              </a:rPr>
              <a:t>Take a small step and together </a:t>
            </a:r>
          </a:p>
          <a:p>
            <a:pPr algn="ctr"/>
            <a:r>
              <a:rPr lang="en-GB" sz="2400" b="1" dirty="0">
                <a:solidFill>
                  <a:schemeClr val="accent6">
                    <a:lumMod val="40000"/>
                    <a:lumOff val="60000"/>
                  </a:schemeClr>
                </a:solidFill>
                <a:effectLst>
                  <a:outerShdw blurRad="38100" dist="38100" dir="2700000" algn="tl">
                    <a:srgbClr val="000000">
                      <a:alpha val="43137"/>
                    </a:srgbClr>
                  </a:outerShdw>
                </a:effectLst>
              </a:rPr>
              <a:t>we will change the world.</a:t>
            </a:r>
            <a:endParaRPr lang="en-IE" sz="2400" b="1" dirty="0">
              <a:solidFill>
                <a:schemeClr val="accent6">
                  <a:lumMod val="40000"/>
                  <a:lumOff val="60000"/>
                </a:schemeClr>
              </a:solidFill>
              <a:effectLst>
                <a:outerShdw blurRad="38100" dist="38100" dir="2700000" algn="tl">
                  <a:srgbClr val="000000">
                    <a:alpha val="43137"/>
                  </a:srgbClr>
                </a:outerShdw>
              </a:effectLst>
            </a:endParaRPr>
          </a:p>
        </p:txBody>
      </p:sp>
      <p:pic>
        <p:nvPicPr>
          <p:cNvPr id="8" name="Picture 2" descr="Bonnybrook Parish Logo with Eco-Aware imagery of a tree and the world">
            <a:extLst>
              <a:ext uri="{FF2B5EF4-FFF2-40B4-BE49-F238E27FC236}">
                <a16:creationId xmlns:a16="http://schemas.microsoft.com/office/drawing/2014/main" id="{DC888CE6-E673-4C9A-898F-84FD2743AA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5414" y="5099247"/>
            <a:ext cx="2034699" cy="5049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lying swallow silhouette Royalty Free Vector Image">
            <a:extLst>
              <a:ext uri="{FF2B5EF4-FFF2-40B4-BE49-F238E27FC236}">
                <a16:creationId xmlns:a16="http://schemas.microsoft.com/office/drawing/2014/main" id="{1F877956-50BB-4130-8D73-30F53CB3F8A0}"/>
              </a:ext>
            </a:extLst>
          </p:cNvPr>
          <p:cNvPicPr>
            <a:picLocks noChangeAspect="1" noChangeArrowheads="1"/>
          </p:cNvPicPr>
          <p:nvPr/>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t="17314" r="7896" b="23634"/>
          <a:stretch/>
        </p:blipFill>
        <p:spPr bwMode="auto">
          <a:xfrm rot="20525039">
            <a:off x="10786862" y="1610674"/>
            <a:ext cx="1155753" cy="7591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8D0386F-AF4C-423D-8EC2-DBBB50B9A5B6}"/>
              </a:ext>
            </a:extLst>
          </p:cNvPr>
          <p:cNvSpPr txBox="1"/>
          <p:nvPr/>
        </p:nvSpPr>
        <p:spPr>
          <a:xfrm>
            <a:off x="6560462" y="853559"/>
            <a:ext cx="4559766" cy="4031873"/>
          </a:xfrm>
          <a:prstGeom prst="rect">
            <a:avLst/>
          </a:prstGeom>
          <a:noFill/>
        </p:spPr>
        <p:txBody>
          <a:bodyPr wrap="square" rtlCol="0">
            <a:spAutoFit/>
          </a:bodyPr>
          <a:lstStyle/>
          <a:p>
            <a:pPr algn="ctr"/>
            <a:r>
              <a:rPr lang="en-GB" sz="3200" b="1" dirty="0">
                <a:solidFill>
                  <a:srgbClr val="843C0C"/>
                </a:solidFill>
              </a:rPr>
              <a:t>Avoid using a hose </a:t>
            </a:r>
          </a:p>
          <a:p>
            <a:pPr algn="ctr"/>
            <a:r>
              <a:rPr lang="en-GB" sz="3200" b="1" dirty="0">
                <a:solidFill>
                  <a:srgbClr val="843C0C"/>
                </a:solidFill>
              </a:rPr>
              <a:t>for washing your car.</a:t>
            </a:r>
          </a:p>
          <a:p>
            <a:pPr algn="ctr"/>
            <a:endParaRPr lang="en-GB" sz="3200" b="1" dirty="0">
              <a:solidFill>
                <a:srgbClr val="843C0C"/>
              </a:solidFill>
            </a:endParaRPr>
          </a:p>
          <a:p>
            <a:pPr algn="ctr"/>
            <a:r>
              <a:rPr lang="en-GB" sz="3200" dirty="0">
                <a:solidFill>
                  <a:srgbClr val="843C0C"/>
                </a:solidFill>
              </a:rPr>
              <a:t>Per average wash, a hose uses over 30 buckets of water whereas you can do a very good job manually with 3 – 5 buckets.</a:t>
            </a:r>
            <a:endParaRPr lang="en-IE" sz="3200" dirty="0">
              <a:solidFill>
                <a:srgbClr val="843C0C"/>
              </a:solidFill>
            </a:endParaRPr>
          </a:p>
        </p:txBody>
      </p:sp>
      <p:pic>
        <p:nvPicPr>
          <p:cNvPr id="9" name="Picture 8" descr="Logo&#10;&#10;Description automatically generated">
            <a:extLst>
              <a:ext uri="{FF2B5EF4-FFF2-40B4-BE49-F238E27FC236}">
                <a16:creationId xmlns:a16="http://schemas.microsoft.com/office/drawing/2014/main" id="{93B7E3B0-C6C6-4316-8D1D-3AC438AABC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742" y="5148467"/>
            <a:ext cx="1395013" cy="270161"/>
          </a:xfrm>
          <a:prstGeom prst="rect">
            <a:avLst/>
          </a:prstGeom>
        </p:spPr>
      </p:pic>
    </p:spTree>
    <p:extLst>
      <p:ext uri="{BB962C8B-B14F-4D97-AF65-F5344CB8AC3E}">
        <p14:creationId xmlns:p14="http://schemas.microsoft.com/office/powerpoint/2010/main" val="3950716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8BC803E-13F3-4DAB-B17C-BEB007616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1" name="Rectangle 20">
            <a:extLst>
              <a:ext uri="{FF2B5EF4-FFF2-40B4-BE49-F238E27FC236}">
                <a16:creationId xmlns:a16="http://schemas.microsoft.com/office/drawing/2014/main" id="{B8DDE571-E57F-4AB5-83C7-30EB5DDCC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extBox 1">
            <a:extLst>
              <a:ext uri="{FF2B5EF4-FFF2-40B4-BE49-F238E27FC236}">
                <a16:creationId xmlns:a16="http://schemas.microsoft.com/office/drawing/2014/main" id="{3F55D86D-728B-4920-99D0-E92703B26C22}"/>
              </a:ext>
            </a:extLst>
          </p:cNvPr>
          <p:cNvSpPr txBox="1"/>
          <p:nvPr/>
        </p:nvSpPr>
        <p:spPr>
          <a:xfrm>
            <a:off x="426766" y="777175"/>
            <a:ext cx="5201983" cy="5759549"/>
          </a:xfrm>
          <a:prstGeom prst="rect">
            <a:avLst/>
          </a:prstGeom>
        </p:spPr>
        <p:txBody>
          <a:bodyPr vert="horz" lIns="91440" tIns="45720" rIns="91440" bIns="45720" rtlCol="0">
            <a:normAutofit lnSpcReduction="10000"/>
          </a:bodyPr>
          <a:lstStyle/>
          <a:p>
            <a:pPr marL="0" marR="0" lvl="0" indent="0" algn="l" defTabSz="914377"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This year we have an opportunity like no other! Two vital UN Conferences take place this Autumn: COP15 on Biodiversity &amp; COP26 on Climate Change!</a:t>
            </a:r>
            <a:endPar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342891" marR="0" lvl="0" indent="-342891" algn="l" defTabSz="914377"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IE" sz="24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Just as we need world leaders to take bold action to address the ecological crisis, Pope Francis is inviting all Catholics to sign this petition calling on global leaders to act! </a:t>
            </a:r>
          </a:p>
          <a:p>
            <a:pPr marL="342891" marR="0" lvl="0" indent="-342891" algn="l" defTabSz="914377"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IE"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This is a </a:t>
            </a:r>
            <a:r>
              <a:rPr kumimoji="0" lang="en-IE" sz="24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key</a:t>
            </a:r>
            <a:r>
              <a:rPr kumimoji="0" lang="en-IE"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IE" sz="24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action</a:t>
            </a:r>
            <a:r>
              <a:rPr kumimoji="0" lang="en-IE"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for Catholics during the </a:t>
            </a:r>
            <a:r>
              <a:rPr kumimoji="0" lang="en-IE" sz="24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Season of Creation. </a:t>
            </a:r>
          </a:p>
          <a:p>
            <a:pPr marL="342891" marR="0" lvl="0" indent="-342891" algn="l" defTabSz="914377"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IE" sz="24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Please go to: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extLst>
                    <a:ext uri="{A12FA001-AC4F-418D-AE19-62706E023703}">
                      <ahyp:hlinkClr xmlns:ahyp="http://schemas.microsoft.com/office/drawing/2018/hyperlinkcolor" val="tx"/>
                    </a:ext>
                  </a:extLst>
                </a:hlinkClick>
              </a:rPr>
              <a:t>www.thecatholicpetition.org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and sign today. </a:t>
            </a:r>
          </a:p>
          <a:p>
            <a:pPr marL="342891" marR="0" lvl="0" indent="-342891" algn="l" defTabSz="914377"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Your parish, diocese, school can also sign. </a:t>
            </a:r>
          </a:p>
          <a:p>
            <a:pPr marL="342891" marR="0" lvl="0" indent="-342891" algn="l" defTabSz="914377"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“Truly, much can be done!”(LS, 180). </a:t>
            </a:r>
          </a:p>
        </p:txBody>
      </p:sp>
      <p:pic>
        <p:nvPicPr>
          <p:cNvPr id="10" name="Picture 9">
            <a:extLst>
              <a:ext uri="{FF2B5EF4-FFF2-40B4-BE49-F238E27FC236}">
                <a16:creationId xmlns:a16="http://schemas.microsoft.com/office/drawing/2014/main" id="{E39AF5B5-3F2D-4AD7-9E12-B53FB647F16A}"/>
              </a:ext>
            </a:extLst>
          </p:cNvPr>
          <p:cNvPicPr>
            <a:picLocks noChangeAspect="1"/>
          </p:cNvPicPr>
          <p:nvPr/>
        </p:nvPicPr>
        <p:blipFill rotWithShape="1">
          <a:blip r:embed="rId4"/>
          <a:srcRect l="33952" t="11712" r="7974" b="18712"/>
          <a:stretch/>
        </p:blipFill>
        <p:spPr>
          <a:xfrm>
            <a:off x="5982159" y="159867"/>
            <a:ext cx="5740284" cy="3868436"/>
          </a:xfrm>
          <a:prstGeom prst="rect">
            <a:avLst/>
          </a:prstGeom>
        </p:spPr>
      </p:pic>
      <p:pic>
        <p:nvPicPr>
          <p:cNvPr id="16" name="Picture 15">
            <a:extLst>
              <a:ext uri="{FF2B5EF4-FFF2-40B4-BE49-F238E27FC236}">
                <a16:creationId xmlns:a16="http://schemas.microsoft.com/office/drawing/2014/main" id="{26812310-8FB7-4C11-9B7B-68E72E8C3727}"/>
              </a:ext>
            </a:extLst>
          </p:cNvPr>
          <p:cNvPicPr>
            <a:picLocks noChangeAspect="1"/>
          </p:cNvPicPr>
          <p:nvPr/>
        </p:nvPicPr>
        <p:blipFill rotWithShape="1">
          <a:blip r:embed="rId5"/>
          <a:srcRect l="9326" t="47387" r="48007" b="19640"/>
          <a:stretch/>
        </p:blipFill>
        <p:spPr>
          <a:xfrm>
            <a:off x="6251310" y="4188171"/>
            <a:ext cx="5201983" cy="2261288"/>
          </a:xfrm>
          <a:prstGeom prst="rect">
            <a:avLst/>
          </a:prstGeom>
        </p:spPr>
      </p:pic>
      <p:sp>
        <p:nvSpPr>
          <p:cNvPr id="3" name="TextBox 2">
            <a:extLst>
              <a:ext uri="{FF2B5EF4-FFF2-40B4-BE49-F238E27FC236}">
                <a16:creationId xmlns:a16="http://schemas.microsoft.com/office/drawing/2014/main" id="{3FCAF3E0-5A8B-4762-956E-51F8C4EBEA6C}"/>
              </a:ext>
            </a:extLst>
          </p:cNvPr>
          <p:cNvSpPr txBox="1"/>
          <p:nvPr/>
        </p:nvSpPr>
        <p:spPr>
          <a:xfrm>
            <a:off x="469557" y="194292"/>
            <a:ext cx="141814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800" b="1" i="0" u="none" strike="noStrike" kern="1200" cap="none" spc="0" normalizeH="0" baseline="0" noProof="0" dirty="0">
                <a:ln>
                  <a:noFill/>
                </a:ln>
                <a:solidFill>
                  <a:prstClr val="black"/>
                </a:solidFill>
                <a:effectLst/>
                <a:uLnTx/>
                <a:uFillTx/>
                <a:latin typeface="Calibri" panose="020F0502020204030204"/>
                <a:ea typeface="+mn-ea"/>
                <a:cs typeface="+mn-cs"/>
              </a:rPr>
              <a:t>SUNDAY</a:t>
            </a:r>
          </a:p>
        </p:txBody>
      </p:sp>
      <p:pic>
        <p:nvPicPr>
          <p:cNvPr id="8" name="Picture 7" descr="Logo&#10;&#10;Description automatically generated">
            <a:extLst>
              <a:ext uri="{FF2B5EF4-FFF2-40B4-BE49-F238E27FC236}">
                <a16:creationId xmlns:a16="http://schemas.microsoft.com/office/drawing/2014/main" id="{E9BC5097-8F18-4365-A0AD-35CBE6E3AD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4846" y="273460"/>
            <a:ext cx="1395013" cy="270161"/>
          </a:xfrm>
          <a:prstGeom prst="rect">
            <a:avLst/>
          </a:prstGeom>
        </p:spPr>
      </p:pic>
    </p:spTree>
    <p:extLst>
      <p:ext uri="{BB962C8B-B14F-4D97-AF65-F5344CB8AC3E}">
        <p14:creationId xmlns:p14="http://schemas.microsoft.com/office/powerpoint/2010/main" val="1981686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od floor png images | PNGEgg">
            <a:extLst>
              <a:ext uri="{FF2B5EF4-FFF2-40B4-BE49-F238E27FC236}">
                <a16:creationId xmlns:a16="http://schemas.microsoft.com/office/drawing/2014/main" id="{5F52539E-6A3F-4A8A-A1A1-E0AF5E0CFC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648"/>
          <a:stretch/>
        </p:blipFill>
        <p:spPr bwMode="auto">
          <a:xfrm>
            <a:off x="0" y="5618328"/>
            <a:ext cx="12192000" cy="123967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EA281872-6235-41B3-9205-37E65D127FE6}"/>
              </a:ext>
            </a:extLst>
          </p:cNvPr>
          <p:cNvSpPr>
            <a:spLocks noGrp="1"/>
          </p:cNvSpPr>
          <p:nvPr>
            <p:ph type="subTitle" idx="1"/>
          </p:nvPr>
        </p:nvSpPr>
        <p:spPr>
          <a:xfrm>
            <a:off x="-491688" y="5892240"/>
            <a:ext cx="4992898" cy="691846"/>
          </a:xfrm>
        </p:spPr>
        <p:txBody>
          <a:bodyPr>
            <a:normAutofit/>
          </a:bodyPr>
          <a:lstStyle/>
          <a:p>
            <a:r>
              <a:rPr lang="en-GB" sz="4000" b="1" dirty="0">
                <a:solidFill>
                  <a:srgbClr val="FFC000"/>
                </a:solidFill>
                <a:effectLst>
                  <a:outerShdw blurRad="38100" dist="38100" dir="2700000" algn="tl">
                    <a:srgbClr val="000000">
                      <a:alpha val="43137"/>
                    </a:srgbClr>
                  </a:outerShdw>
                </a:effectLst>
              </a:rPr>
              <a:t>Day 26     </a:t>
            </a:r>
            <a:r>
              <a:rPr lang="en-GB" sz="4000" b="1" dirty="0">
                <a:solidFill>
                  <a:srgbClr val="FFFFFF"/>
                </a:solidFill>
                <a:effectLst>
                  <a:outerShdw blurRad="38100" dist="38100" dir="2700000" algn="tl">
                    <a:srgbClr val="000000">
                      <a:alpha val="43137"/>
                    </a:srgbClr>
                  </a:outerShdw>
                </a:effectLst>
              </a:rPr>
              <a:t>Sunday</a:t>
            </a:r>
            <a:endParaRPr lang="en-IE" sz="4000" b="1" dirty="0">
              <a:solidFill>
                <a:srgbClr val="FFFFFF"/>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B58213A4-03DF-4C78-8B77-3A12649BAF74}"/>
              </a:ext>
            </a:extLst>
          </p:cNvPr>
          <p:cNvSpPr txBox="1"/>
          <p:nvPr/>
        </p:nvSpPr>
        <p:spPr>
          <a:xfrm>
            <a:off x="436605" y="92823"/>
            <a:ext cx="7638320" cy="707886"/>
          </a:xfrm>
          <a:prstGeom prst="rect">
            <a:avLst/>
          </a:prstGeom>
          <a:noFill/>
        </p:spPr>
        <p:txBody>
          <a:bodyPr wrap="square" rtlCol="0">
            <a:spAutoFit/>
          </a:bodyPr>
          <a:lstStyle/>
          <a:p>
            <a:r>
              <a:rPr lang="en-GB" sz="4000" b="1" dirty="0">
                <a:solidFill>
                  <a:srgbClr val="843C0C"/>
                </a:solidFill>
              </a:rPr>
              <a:t>THIS  WEEK  -  FOCUS  ON  PLASTIC</a:t>
            </a:r>
            <a:endParaRPr lang="en-IE" sz="4000" b="1" dirty="0">
              <a:solidFill>
                <a:srgbClr val="843C0C"/>
              </a:solidFill>
            </a:endParaRPr>
          </a:p>
        </p:txBody>
      </p:sp>
      <p:sp>
        <p:nvSpPr>
          <p:cNvPr id="6" name="TextBox 5">
            <a:extLst>
              <a:ext uri="{FF2B5EF4-FFF2-40B4-BE49-F238E27FC236}">
                <a16:creationId xmlns:a16="http://schemas.microsoft.com/office/drawing/2014/main" id="{4FA11CB1-81C4-417B-9202-1CD3B5437667}"/>
              </a:ext>
            </a:extLst>
          </p:cNvPr>
          <p:cNvSpPr txBox="1"/>
          <p:nvPr/>
        </p:nvSpPr>
        <p:spPr>
          <a:xfrm>
            <a:off x="1084071" y="750632"/>
            <a:ext cx="6440397" cy="707886"/>
          </a:xfrm>
          <a:prstGeom prst="rect">
            <a:avLst/>
          </a:prstGeom>
          <a:noFill/>
        </p:spPr>
        <p:txBody>
          <a:bodyPr wrap="square" rtlCol="0">
            <a:spAutoFit/>
          </a:bodyPr>
          <a:lstStyle/>
          <a:p>
            <a:pPr algn="ctr"/>
            <a:r>
              <a:rPr lang="en-GB" sz="2000" dirty="0">
                <a:solidFill>
                  <a:srgbClr val="843C0C"/>
                </a:solidFill>
              </a:rPr>
              <a:t>Plastics that end up in the ocean contribute to the habitat destruction and kill millions of marine animals every year.</a:t>
            </a:r>
            <a:endParaRPr lang="en-IE" sz="2000" dirty="0">
              <a:solidFill>
                <a:srgbClr val="843C0C"/>
              </a:solidFill>
            </a:endParaRPr>
          </a:p>
        </p:txBody>
      </p:sp>
      <p:pic>
        <p:nvPicPr>
          <p:cNvPr id="6146" name="Picture 2" descr="Pin auf (1) Journalism / Activism / Heroism">
            <a:extLst>
              <a:ext uri="{FF2B5EF4-FFF2-40B4-BE49-F238E27FC236}">
                <a16:creationId xmlns:a16="http://schemas.microsoft.com/office/drawing/2014/main" id="{AAC212A8-42DF-40B3-AB54-763903B29A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8006" y="140175"/>
            <a:ext cx="3546481" cy="53197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227432E-552A-471D-8A27-7CCFEE09A8FD}"/>
              </a:ext>
            </a:extLst>
          </p:cNvPr>
          <p:cNvSpPr txBox="1"/>
          <p:nvPr/>
        </p:nvSpPr>
        <p:spPr>
          <a:xfrm>
            <a:off x="388099" y="1524241"/>
            <a:ext cx="7936235" cy="3539430"/>
          </a:xfrm>
          <a:prstGeom prst="rect">
            <a:avLst/>
          </a:prstGeom>
          <a:noFill/>
        </p:spPr>
        <p:txBody>
          <a:bodyPr wrap="square" rtlCol="0">
            <a:spAutoFit/>
          </a:bodyPr>
          <a:lstStyle/>
          <a:p>
            <a:pPr algn="ctr"/>
            <a:r>
              <a:rPr lang="en-GB" sz="3200" b="1" dirty="0">
                <a:solidFill>
                  <a:srgbClr val="843C0C"/>
                </a:solidFill>
              </a:rPr>
              <a:t>Minimise the use of products that are </a:t>
            </a:r>
          </a:p>
          <a:p>
            <a:pPr algn="ctr"/>
            <a:r>
              <a:rPr lang="en-GB" sz="3200" b="1" dirty="0">
                <a:solidFill>
                  <a:srgbClr val="843C0C"/>
                </a:solidFill>
              </a:rPr>
              <a:t>made from or packaged with plastic.  </a:t>
            </a:r>
          </a:p>
          <a:p>
            <a:pPr algn="ctr"/>
            <a:r>
              <a:rPr lang="en-GB" sz="3200" dirty="0">
                <a:solidFill>
                  <a:srgbClr val="843C0C"/>
                </a:solidFill>
              </a:rPr>
              <a:t>Plastic is unfriendly to the environment.           It is produced from our limited non-renewable oil reserves and it does not bio-degrade.          It is estimated that it takes up to 500 years    for plastic to break down in a landfill.</a:t>
            </a:r>
            <a:endParaRPr lang="en-IE" sz="3200" dirty="0">
              <a:solidFill>
                <a:srgbClr val="843C0C"/>
              </a:solidFill>
            </a:endParaRPr>
          </a:p>
        </p:txBody>
      </p:sp>
      <p:sp>
        <p:nvSpPr>
          <p:cNvPr id="10" name="TextBox 9">
            <a:extLst>
              <a:ext uri="{FF2B5EF4-FFF2-40B4-BE49-F238E27FC236}">
                <a16:creationId xmlns:a16="http://schemas.microsoft.com/office/drawing/2014/main" id="{095817AC-4D69-43A5-9948-0736817428D2}"/>
              </a:ext>
            </a:extLst>
          </p:cNvPr>
          <p:cNvSpPr txBox="1"/>
          <p:nvPr/>
        </p:nvSpPr>
        <p:spPr>
          <a:xfrm>
            <a:off x="6787979" y="5830618"/>
            <a:ext cx="5243383" cy="830997"/>
          </a:xfrm>
          <a:prstGeom prst="rect">
            <a:avLst/>
          </a:prstGeom>
          <a:noFill/>
        </p:spPr>
        <p:txBody>
          <a:bodyPr wrap="square" rtlCol="0">
            <a:spAutoFit/>
          </a:bodyPr>
          <a:lstStyle/>
          <a:p>
            <a:pPr algn="ctr"/>
            <a:r>
              <a:rPr lang="en-GB" sz="2400" b="1" dirty="0">
                <a:solidFill>
                  <a:schemeClr val="accent6">
                    <a:lumMod val="40000"/>
                    <a:lumOff val="60000"/>
                  </a:schemeClr>
                </a:solidFill>
                <a:effectLst>
                  <a:outerShdw blurRad="38100" dist="38100" dir="2700000" algn="tl">
                    <a:srgbClr val="000000">
                      <a:alpha val="43137"/>
                    </a:srgbClr>
                  </a:outerShdw>
                </a:effectLst>
              </a:rPr>
              <a:t>Take a small step and together </a:t>
            </a:r>
          </a:p>
          <a:p>
            <a:pPr algn="ctr"/>
            <a:r>
              <a:rPr lang="en-GB" sz="2400" b="1" dirty="0">
                <a:solidFill>
                  <a:schemeClr val="accent6">
                    <a:lumMod val="40000"/>
                    <a:lumOff val="60000"/>
                  </a:schemeClr>
                </a:solidFill>
                <a:effectLst>
                  <a:outerShdw blurRad="38100" dist="38100" dir="2700000" algn="tl">
                    <a:srgbClr val="000000">
                      <a:alpha val="43137"/>
                    </a:srgbClr>
                  </a:outerShdw>
                </a:effectLst>
              </a:rPr>
              <a:t>we will change the world.</a:t>
            </a:r>
            <a:endParaRPr lang="en-IE" sz="2400" b="1" dirty="0">
              <a:solidFill>
                <a:schemeClr val="accent6">
                  <a:lumMod val="40000"/>
                  <a:lumOff val="60000"/>
                </a:schemeClr>
              </a:solidFill>
              <a:effectLst>
                <a:outerShdw blurRad="38100" dist="38100" dir="2700000" algn="tl">
                  <a:srgbClr val="000000">
                    <a:alpha val="43137"/>
                  </a:srgbClr>
                </a:outerShdw>
              </a:effectLst>
            </a:endParaRPr>
          </a:p>
        </p:txBody>
      </p:sp>
      <p:pic>
        <p:nvPicPr>
          <p:cNvPr id="9" name="Picture 2" descr="Bonnybrook Parish Logo with Eco-Aware imagery of a tree and the world">
            <a:extLst>
              <a:ext uri="{FF2B5EF4-FFF2-40B4-BE49-F238E27FC236}">
                <a16:creationId xmlns:a16="http://schemas.microsoft.com/office/drawing/2014/main" id="{11428E97-856C-4EA1-9280-711830CF31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534" y="5129394"/>
            <a:ext cx="2034699" cy="5049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ogo&#10;&#10;Description automatically generated">
            <a:extLst>
              <a:ext uri="{FF2B5EF4-FFF2-40B4-BE49-F238E27FC236}">
                <a16:creationId xmlns:a16="http://schemas.microsoft.com/office/drawing/2014/main" id="{62A58FA6-0C8C-44E3-8337-B4BDE620D4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1452" y="5189736"/>
            <a:ext cx="1395013" cy="270161"/>
          </a:xfrm>
          <a:prstGeom prst="rect">
            <a:avLst/>
          </a:prstGeom>
        </p:spPr>
      </p:pic>
    </p:spTree>
    <p:extLst>
      <p:ext uri="{BB962C8B-B14F-4D97-AF65-F5344CB8AC3E}">
        <p14:creationId xmlns:p14="http://schemas.microsoft.com/office/powerpoint/2010/main" val="18500204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he story of a sparrow | Angelus News">
            <a:extLst>
              <a:ext uri="{FF2B5EF4-FFF2-40B4-BE49-F238E27FC236}">
                <a16:creationId xmlns:a16="http://schemas.microsoft.com/office/drawing/2014/main" id="{8A909F69-AB3A-4169-8ECC-19B44CB7D4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6441" y="4440328"/>
            <a:ext cx="911096" cy="6453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ood floor png images | PNGEgg">
            <a:extLst>
              <a:ext uri="{FF2B5EF4-FFF2-40B4-BE49-F238E27FC236}">
                <a16:creationId xmlns:a16="http://schemas.microsoft.com/office/drawing/2014/main" id="{5F52539E-6A3F-4A8A-A1A1-E0AF5E0CFC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648"/>
          <a:stretch/>
        </p:blipFill>
        <p:spPr bwMode="auto">
          <a:xfrm>
            <a:off x="0" y="5618328"/>
            <a:ext cx="12192000" cy="123967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EA281872-6235-41B3-9205-37E65D127FE6}"/>
              </a:ext>
            </a:extLst>
          </p:cNvPr>
          <p:cNvSpPr>
            <a:spLocks noGrp="1"/>
          </p:cNvSpPr>
          <p:nvPr>
            <p:ph type="subTitle" idx="1"/>
          </p:nvPr>
        </p:nvSpPr>
        <p:spPr>
          <a:xfrm>
            <a:off x="-365235" y="5892240"/>
            <a:ext cx="4992898" cy="691846"/>
          </a:xfrm>
        </p:spPr>
        <p:txBody>
          <a:bodyPr>
            <a:normAutofit/>
          </a:bodyPr>
          <a:lstStyle/>
          <a:p>
            <a:r>
              <a:rPr lang="en-GB" sz="4000" b="1" dirty="0">
                <a:solidFill>
                  <a:srgbClr val="FFC000"/>
                </a:solidFill>
                <a:effectLst>
                  <a:outerShdw blurRad="38100" dist="38100" dir="2700000" algn="tl">
                    <a:srgbClr val="000000">
                      <a:alpha val="43137"/>
                    </a:srgbClr>
                  </a:outerShdw>
                </a:effectLst>
              </a:rPr>
              <a:t>Day 27     </a:t>
            </a:r>
            <a:r>
              <a:rPr lang="en-GB" sz="4000" b="1" dirty="0">
                <a:solidFill>
                  <a:srgbClr val="FFFFFF"/>
                </a:solidFill>
                <a:effectLst>
                  <a:outerShdw blurRad="38100" dist="38100" dir="2700000" algn="tl">
                    <a:srgbClr val="000000">
                      <a:alpha val="43137"/>
                    </a:srgbClr>
                  </a:outerShdw>
                </a:effectLst>
              </a:rPr>
              <a:t>Monday</a:t>
            </a:r>
            <a:endParaRPr lang="en-IE" sz="4000" b="1" dirty="0">
              <a:solidFill>
                <a:srgbClr val="FFFFFF"/>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0BBD8432-2ED4-44D2-9674-D0D841C5BC0B}"/>
              </a:ext>
            </a:extLst>
          </p:cNvPr>
          <p:cNvSpPr txBox="1"/>
          <p:nvPr/>
        </p:nvSpPr>
        <p:spPr>
          <a:xfrm>
            <a:off x="593123" y="561292"/>
            <a:ext cx="7150444" cy="4339650"/>
          </a:xfrm>
          <a:prstGeom prst="rect">
            <a:avLst/>
          </a:prstGeom>
          <a:noFill/>
        </p:spPr>
        <p:txBody>
          <a:bodyPr wrap="square" rtlCol="0">
            <a:spAutoFit/>
          </a:bodyPr>
          <a:lstStyle/>
          <a:p>
            <a:pPr algn="ctr"/>
            <a:r>
              <a:rPr lang="en-GB" sz="3200" b="1" dirty="0">
                <a:solidFill>
                  <a:srgbClr val="843C0C"/>
                </a:solidFill>
              </a:rPr>
              <a:t>Rip up plastic rings</a:t>
            </a:r>
            <a:r>
              <a:rPr lang="en-IE" sz="3200" b="1" dirty="0">
                <a:solidFill>
                  <a:srgbClr val="843C0C"/>
                </a:solidFill>
              </a:rPr>
              <a:t> from packs of beers.  </a:t>
            </a:r>
          </a:p>
          <a:p>
            <a:pPr algn="ctr"/>
            <a:endParaRPr lang="en-IE" b="1" dirty="0">
              <a:solidFill>
                <a:srgbClr val="843C0C"/>
              </a:solidFill>
            </a:endParaRPr>
          </a:p>
          <a:p>
            <a:pPr algn="ctr"/>
            <a:r>
              <a:rPr lang="en-IE" sz="3200" dirty="0">
                <a:solidFill>
                  <a:srgbClr val="843C0C"/>
                </a:solidFill>
              </a:rPr>
              <a:t>These plastic rings can trap birds, seals, tortoises and other wild life.  They can get caught up in the plastics and be trapped in them.  Rip the rings in two and recycle them.  If you can, avoid buying them.  </a:t>
            </a:r>
          </a:p>
          <a:p>
            <a:pPr algn="ctr"/>
            <a:r>
              <a:rPr lang="en-IE" sz="3200" dirty="0">
                <a:solidFill>
                  <a:srgbClr val="843C0C"/>
                </a:solidFill>
              </a:rPr>
              <a:t>If you can’t, at least deal with the waste as best you can.</a:t>
            </a:r>
            <a:endParaRPr lang="en-GB" sz="3200" dirty="0">
              <a:solidFill>
                <a:srgbClr val="843C0C"/>
              </a:solidFill>
            </a:endParaRPr>
          </a:p>
        </p:txBody>
      </p:sp>
      <p:pic>
        <p:nvPicPr>
          <p:cNvPr id="7174" name="Picture 6" descr="Florida brewery unveils six-pack rings that feed sea turtles rather than  kill them | Environment | nola.com">
            <a:extLst>
              <a:ext uri="{FF2B5EF4-FFF2-40B4-BE49-F238E27FC236}">
                <a16:creationId xmlns:a16="http://schemas.microsoft.com/office/drawing/2014/main" id="{29BBA337-09FF-4B3F-B5D6-ECC1516378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119" r="12913"/>
          <a:stretch/>
        </p:blipFill>
        <p:spPr bwMode="auto">
          <a:xfrm rot="16200000">
            <a:off x="7455338" y="899888"/>
            <a:ext cx="5269323" cy="38278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55B967F-D5D2-4752-97A2-6BC2AFFA4D35}"/>
              </a:ext>
            </a:extLst>
          </p:cNvPr>
          <p:cNvSpPr txBox="1"/>
          <p:nvPr/>
        </p:nvSpPr>
        <p:spPr>
          <a:xfrm>
            <a:off x="6787979" y="5830618"/>
            <a:ext cx="5243383" cy="830997"/>
          </a:xfrm>
          <a:prstGeom prst="rect">
            <a:avLst/>
          </a:prstGeom>
          <a:noFill/>
        </p:spPr>
        <p:txBody>
          <a:bodyPr wrap="square" rtlCol="0">
            <a:spAutoFit/>
          </a:bodyPr>
          <a:lstStyle/>
          <a:p>
            <a:pPr algn="ctr"/>
            <a:r>
              <a:rPr lang="en-GB" sz="2400" b="1" dirty="0">
                <a:solidFill>
                  <a:schemeClr val="accent6">
                    <a:lumMod val="40000"/>
                    <a:lumOff val="60000"/>
                  </a:schemeClr>
                </a:solidFill>
                <a:effectLst>
                  <a:outerShdw blurRad="38100" dist="38100" dir="2700000" algn="tl">
                    <a:srgbClr val="000000">
                      <a:alpha val="43137"/>
                    </a:srgbClr>
                  </a:outerShdw>
                </a:effectLst>
              </a:rPr>
              <a:t>Take a small step and together </a:t>
            </a:r>
          </a:p>
          <a:p>
            <a:pPr algn="ctr"/>
            <a:r>
              <a:rPr lang="en-GB" sz="2400" b="1" dirty="0">
                <a:solidFill>
                  <a:schemeClr val="accent6">
                    <a:lumMod val="40000"/>
                    <a:lumOff val="60000"/>
                  </a:schemeClr>
                </a:solidFill>
                <a:effectLst>
                  <a:outerShdw blurRad="38100" dist="38100" dir="2700000" algn="tl">
                    <a:srgbClr val="000000">
                      <a:alpha val="43137"/>
                    </a:srgbClr>
                  </a:outerShdw>
                </a:effectLst>
              </a:rPr>
              <a:t>we will change the world.</a:t>
            </a:r>
            <a:endParaRPr lang="en-IE" sz="2400" b="1" dirty="0">
              <a:solidFill>
                <a:schemeClr val="accent6">
                  <a:lumMod val="40000"/>
                  <a:lumOff val="60000"/>
                </a:schemeClr>
              </a:solidFill>
              <a:effectLst>
                <a:outerShdw blurRad="38100" dist="38100" dir="2700000" algn="tl">
                  <a:srgbClr val="000000">
                    <a:alpha val="43137"/>
                  </a:srgbClr>
                </a:outerShdw>
              </a:effectLst>
            </a:endParaRPr>
          </a:p>
        </p:txBody>
      </p:sp>
      <p:pic>
        <p:nvPicPr>
          <p:cNvPr id="8" name="Picture 2" descr="Bonnybrook Parish Logo with Eco-Aware imagery of a tree and the world">
            <a:extLst>
              <a:ext uri="{FF2B5EF4-FFF2-40B4-BE49-F238E27FC236}">
                <a16:creationId xmlns:a16="http://schemas.microsoft.com/office/drawing/2014/main" id="{356DEFA8-32BB-4962-AB70-7772088F6E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41" y="5113360"/>
            <a:ext cx="2034699" cy="5049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10;&#10;Description automatically generated">
            <a:extLst>
              <a:ext uri="{FF2B5EF4-FFF2-40B4-BE49-F238E27FC236}">
                <a16:creationId xmlns:a16="http://schemas.microsoft.com/office/drawing/2014/main" id="{805A9C32-864D-4339-806B-3A1606DDD3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1535" y="5163444"/>
            <a:ext cx="1395013" cy="270161"/>
          </a:xfrm>
          <a:prstGeom prst="rect">
            <a:avLst/>
          </a:prstGeom>
        </p:spPr>
      </p:pic>
    </p:spTree>
    <p:extLst>
      <p:ext uri="{BB962C8B-B14F-4D97-AF65-F5344CB8AC3E}">
        <p14:creationId xmlns:p14="http://schemas.microsoft.com/office/powerpoint/2010/main" val="3863438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LTERNATIVE AND EFFECTS OF PLASTIC">
            <a:extLst>
              <a:ext uri="{FF2B5EF4-FFF2-40B4-BE49-F238E27FC236}">
                <a16:creationId xmlns:a16="http://schemas.microsoft.com/office/drawing/2014/main" id="{ECCAD002-A9A3-4E03-86B8-9D312C87F9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605" y="273914"/>
            <a:ext cx="7825946" cy="53978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ood floor png images | PNGEgg">
            <a:extLst>
              <a:ext uri="{FF2B5EF4-FFF2-40B4-BE49-F238E27FC236}">
                <a16:creationId xmlns:a16="http://schemas.microsoft.com/office/drawing/2014/main" id="{5F52539E-6A3F-4A8A-A1A1-E0AF5E0CFC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648"/>
          <a:stretch/>
        </p:blipFill>
        <p:spPr bwMode="auto">
          <a:xfrm>
            <a:off x="0" y="5618328"/>
            <a:ext cx="12192000" cy="123967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EA281872-6235-41B3-9205-37E65D127FE6}"/>
              </a:ext>
            </a:extLst>
          </p:cNvPr>
          <p:cNvSpPr>
            <a:spLocks noGrp="1"/>
          </p:cNvSpPr>
          <p:nvPr>
            <p:ph type="subTitle" idx="1"/>
          </p:nvPr>
        </p:nvSpPr>
        <p:spPr>
          <a:xfrm>
            <a:off x="-365235" y="5892240"/>
            <a:ext cx="4992898" cy="691846"/>
          </a:xfrm>
        </p:spPr>
        <p:txBody>
          <a:bodyPr>
            <a:normAutofit/>
          </a:bodyPr>
          <a:lstStyle/>
          <a:p>
            <a:r>
              <a:rPr lang="en-GB" sz="4000" b="1" dirty="0">
                <a:solidFill>
                  <a:srgbClr val="FFC000"/>
                </a:solidFill>
                <a:effectLst>
                  <a:outerShdw blurRad="38100" dist="38100" dir="2700000" algn="tl">
                    <a:srgbClr val="000000">
                      <a:alpha val="43137"/>
                    </a:srgbClr>
                  </a:outerShdw>
                </a:effectLst>
              </a:rPr>
              <a:t>Day 28     </a:t>
            </a:r>
            <a:r>
              <a:rPr lang="en-GB" sz="4000" b="1" dirty="0">
                <a:solidFill>
                  <a:srgbClr val="FFFFFF"/>
                </a:solidFill>
                <a:effectLst>
                  <a:outerShdw blurRad="38100" dist="38100" dir="2700000" algn="tl">
                    <a:srgbClr val="000000">
                      <a:alpha val="43137"/>
                    </a:srgbClr>
                  </a:outerShdw>
                </a:effectLst>
              </a:rPr>
              <a:t>Tuesday</a:t>
            </a:r>
            <a:endParaRPr lang="en-IE" sz="4000" b="1" dirty="0">
              <a:solidFill>
                <a:srgbClr val="FFFFFF"/>
              </a:solidFill>
              <a:effectLst>
                <a:outerShdw blurRad="38100" dist="38100" dir="2700000" algn="tl">
                  <a:srgbClr val="000000">
                    <a:alpha val="43137"/>
                  </a:srgbClr>
                </a:outerShdw>
              </a:effectLst>
            </a:endParaRPr>
          </a:p>
        </p:txBody>
      </p:sp>
      <p:pic>
        <p:nvPicPr>
          <p:cNvPr id="6" name="Picture 5" descr="Reduce Plastic Waste">
            <a:extLst>
              <a:ext uri="{FF2B5EF4-FFF2-40B4-BE49-F238E27FC236}">
                <a16:creationId xmlns:a16="http://schemas.microsoft.com/office/drawing/2014/main" id="{EF818658-E2E9-455F-9803-ED71E61959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555" r="16641"/>
          <a:stretch/>
        </p:blipFill>
        <p:spPr bwMode="auto">
          <a:xfrm>
            <a:off x="8620897" y="140175"/>
            <a:ext cx="3393989" cy="533797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6690B51-3768-4636-96BA-39243F7C90D4}"/>
              </a:ext>
            </a:extLst>
          </p:cNvPr>
          <p:cNvSpPr txBox="1"/>
          <p:nvPr/>
        </p:nvSpPr>
        <p:spPr>
          <a:xfrm>
            <a:off x="6787979" y="5830618"/>
            <a:ext cx="5243383" cy="830997"/>
          </a:xfrm>
          <a:prstGeom prst="rect">
            <a:avLst/>
          </a:prstGeom>
          <a:noFill/>
        </p:spPr>
        <p:txBody>
          <a:bodyPr wrap="square" rtlCol="0">
            <a:spAutoFit/>
          </a:bodyPr>
          <a:lstStyle/>
          <a:p>
            <a:pPr algn="ctr"/>
            <a:r>
              <a:rPr lang="en-GB" sz="2400" b="1" dirty="0">
                <a:solidFill>
                  <a:schemeClr val="accent6">
                    <a:lumMod val="40000"/>
                    <a:lumOff val="60000"/>
                  </a:schemeClr>
                </a:solidFill>
                <a:effectLst>
                  <a:outerShdw blurRad="38100" dist="38100" dir="2700000" algn="tl">
                    <a:srgbClr val="000000">
                      <a:alpha val="43137"/>
                    </a:srgbClr>
                  </a:outerShdw>
                </a:effectLst>
              </a:rPr>
              <a:t>Take a small step and together </a:t>
            </a:r>
          </a:p>
          <a:p>
            <a:pPr algn="ctr"/>
            <a:r>
              <a:rPr lang="en-GB" sz="2400" b="1" dirty="0">
                <a:solidFill>
                  <a:schemeClr val="accent6">
                    <a:lumMod val="40000"/>
                    <a:lumOff val="60000"/>
                  </a:schemeClr>
                </a:solidFill>
                <a:effectLst>
                  <a:outerShdw blurRad="38100" dist="38100" dir="2700000" algn="tl">
                    <a:srgbClr val="000000">
                      <a:alpha val="43137"/>
                    </a:srgbClr>
                  </a:outerShdw>
                </a:effectLst>
              </a:rPr>
              <a:t>we will change the world.</a:t>
            </a:r>
            <a:endParaRPr lang="en-IE" sz="2400" b="1" dirty="0">
              <a:solidFill>
                <a:schemeClr val="accent6">
                  <a:lumMod val="40000"/>
                  <a:lumOff val="60000"/>
                </a:schemeClr>
              </a:solidFill>
              <a:effectLst>
                <a:outerShdw blurRad="38100" dist="38100" dir="2700000" algn="tl">
                  <a:srgbClr val="000000">
                    <a:alpha val="43137"/>
                  </a:srgbClr>
                </a:outerShdw>
              </a:effectLst>
            </a:endParaRPr>
          </a:p>
        </p:txBody>
      </p:sp>
      <p:pic>
        <p:nvPicPr>
          <p:cNvPr id="8" name="Picture 2" descr="Bonnybrook Parish Logo with Eco-Aware imagery of a tree and the world">
            <a:extLst>
              <a:ext uri="{FF2B5EF4-FFF2-40B4-BE49-F238E27FC236}">
                <a16:creationId xmlns:a16="http://schemas.microsoft.com/office/drawing/2014/main" id="{C8A82936-6F65-4013-BDD1-3612635D68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4208" y="5129267"/>
            <a:ext cx="2034699" cy="5049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CA17747-FD27-4A68-8185-E5BF5470347F}"/>
              </a:ext>
            </a:extLst>
          </p:cNvPr>
          <p:cNvSpPr/>
          <p:nvPr/>
        </p:nvSpPr>
        <p:spPr>
          <a:xfrm>
            <a:off x="345989" y="1186250"/>
            <a:ext cx="2339546" cy="44204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Box 1">
            <a:extLst>
              <a:ext uri="{FF2B5EF4-FFF2-40B4-BE49-F238E27FC236}">
                <a16:creationId xmlns:a16="http://schemas.microsoft.com/office/drawing/2014/main" id="{8ADA49A5-271F-42D5-A52C-3B3B88BA0F8A}"/>
              </a:ext>
            </a:extLst>
          </p:cNvPr>
          <p:cNvSpPr txBox="1"/>
          <p:nvPr/>
        </p:nvSpPr>
        <p:spPr>
          <a:xfrm>
            <a:off x="543559" y="1232755"/>
            <a:ext cx="3962400" cy="4178067"/>
          </a:xfrm>
          <a:prstGeom prst="rect">
            <a:avLst/>
          </a:prstGeom>
          <a:noFill/>
        </p:spPr>
        <p:txBody>
          <a:bodyPr wrap="square" rtlCol="0">
            <a:spAutoFit/>
          </a:bodyPr>
          <a:lstStyle/>
          <a:p>
            <a:pPr marL="571500" indent="-540000">
              <a:lnSpc>
                <a:spcPct val="150000"/>
              </a:lnSpc>
              <a:buFont typeface="Wingdings" panose="05000000000000000000" pitchFamily="2" charset="2"/>
              <a:buChar char="Ø"/>
            </a:pPr>
            <a:r>
              <a:rPr lang="en-GB" sz="3600" b="1" dirty="0">
                <a:solidFill>
                  <a:srgbClr val="843C0C"/>
                </a:solidFill>
                <a:latin typeface="Aharoni" panose="02010803020104030203" pitchFamily="2" charset="-79"/>
                <a:cs typeface="Aharoni" panose="02010803020104030203" pitchFamily="2" charset="-79"/>
              </a:rPr>
              <a:t>REFUSE</a:t>
            </a:r>
          </a:p>
          <a:p>
            <a:pPr marL="571500" indent="-540000">
              <a:lnSpc>
                <a:spcPct val="150000"/>
              </a:lnSpc>
              <a:buFont typeface="Wingdings" panose="05000000000000000000" pitchFamily="2" charset="2"/>
              <a:buChar char="Ø"/>
            </a:pPr>
            <a:r>
              <a:rPr lang="en-GB" sz="3600" b="1" dirty="0">
                <a:solidFill>
                  <a:srgbClr val="843C0C"/>
                </a:solidFill>
                <a:latin typeface="Aharoni" panose="02010803020104030203" pitchFamily="2" charset="-79"/>
                <a:cs typeface="Aharoni" panose="02010803020104030203" pitchFamily="2" charset="-79"/>
              </a:rPr>
              <a:t>REDUCE</a:t>
            </a:r>
          </a:p>
          <a:p>
            <a:pPr marL="571500" indent="-540000">
              <a:lnSpc>
                <a:spcPct val="150000"/>
              </a:lnSpc>
              <a:buFont typeface="Wingdings" panose="05000000000000000000" pitchFamily="2" charset="2"/>
              <a:buChar char="Ø"/>
            </a:pPr>
            <a:r>
              <a:rPr lang="en-GB" sz="3600" b="1" dirty="0">
                <a:solidFill>
                  <a:srgbClr val="843C0C"/>
                </a:solidFill>
                <a:latin typeface="Aharoni" panose="02010803020104030203" pitchFamily="2" charset="-79"/>
                <a:cs typeface="Aharoni" panose="02010803020104030203" pitchFamily="2" charset="-79"/>
              </a:rPr>
              <a:t>REUSE</a:t>
            </a:r>
          </a:p>
          <a:p>
            <a:pPr marL="571500" indent="-540000">
              <a:lnSpc>
                <a:spcPct val="150000"/>
              </a:lnSpc>
              <a:buFont typeface="Wingdings" panose="05000000000000000000" pitchFamily="2" charset="2"/>
              <a:buChar char="Ø"/>
            </a:pPr>
            <a:r>
              <a:rPr lang="en-GB" sz="3600" b="1" dirty="0">
                <a:solidFill>
                  <a:srgbClr val="843C0C"/>
                </a:solidFill>
                <a:latin typeface="Aharoni" panose="02010803020104030203" pitchFamily="2" charset="-79"/>
                <a:cs typeface="Aharoni" panose="02010803020104030203" pitchFamily="2" charset="-79"/>
              </a:rPr>
              <a:t>RECYCLE</a:t>
            </a:r>
          </a:p>
          <a:p>
            <a:pPr marL="571500" indent="-540000">
              <a:lnSpc>
                <a:spcPct val="150000"/>
              </a:lnSpc>
              <a:buFont typeface="Wingdings" panose="05000000000000000000" pitchFamily="2" charset="2"/>
              <a:buChar char="Ø"/>
            </a:pPr>
            <a:r>
              <a:rPr lang="en-GB" sz="3600" b="1" dirty="0">
                <a:solidFill>
                  <a:srgbClr val="843C0C"/>
                </a:solidFill>
                <a:latin typeface="Aharoni" panose="02010803020104030203" pitchFamily="2" charset="-79"/>
                <a:cs typeface="Aharoni" panose="02010803020104030203" pitchFamily="2" charset="-79"/>
              </a:rPr>
              <a:t>REBUY</a:t>
            </a:r>
            <a:endParaRPr lang="en-IE" sz="3200" b="1" dirty="0">
              <a:solidFill>
                <a:srgbClr val="843C0C"/>
              </a:solidFill>
              <a:latin typeface="Aharoni" panose="02010803020104030203" pitchFamily="2" charset="-79"/>
              <a:cs typeface="Aharoni" panose="02010803020104030203" pitchFamily="2" charset="-79"/>
            </a:endParaRPr>
          </a:p>
        </p:txBody>
      </p:sp>
      <p:sp>
        <p:nvSpPr>
          <p:cNvPr id="9" name="Rectangle 8">
            <a:extLst>
              <a:ext uri="{FF2B5EF4-FFF2-40B4-BE49-F238E27FC236}">
                <a16:creationId xmlns:a16="http://schemas.microsoft.com/office/drawing/2014/main" id="{C9D43712-A586-4FDC-B269-3A99A4235864}"/>
              </a:ext>
            </a:extLst>
          </p:cNvPr>
          <p:cNvSpPr/>
          <p:nvPr/>
        </p:nvSpPr>
        <p:spPr>
          <a:xfrm>
            <a:off x="42022" y="5202195"/>
            <a:ext cx="5198076" cy="416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1" name="Picture 2" descr="a flock of birds,flying seagull,wild goose,pigeon,cartoon flying bird  silhouette,illustration,aerial… | Flying bird silhouette, Flying bird  drawing, Bird silhouette">
            <a:extLst>
              <a:ext uri="{FF2B5EF4-FFF2-40B4-BE49-F238E27FC236}">
                <a16:creationId xmlns:a16="http://schemas.microsoft.com/office/drawing/2014/main" id="{5413EA73-6112-49E6-94D4-229ECDEEBD1A}"/>
              </a:ext>
            </a:extLst>
          </p:cNvPr>
          <p:cNvPicPr>
            <a:picLocks noChangeAspect="1" noChangeArrowheads="1"/>
          </p:cNvPicPr>
          <p:nvPr/>
        </p:nvPicPr>
        <p:blipFill>
          <a:blip r:embed="rId6">
            <a:clrChange>
              <a:clrFrom>
                <a:srgbClr val="F5F5F5"/>
              </a:clrFrom>
              <a:clrTo>
                <a:srgbClr val="F5F5F5">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21759" y="1232752"/>
            <a:ext cx="2082114" cy="263079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Logo&#10;&#10;Description automatically generated">
            <a:extLst>
              <a:ext uri="{FF2B5EF4-FFF2-40B4-BE49-F238E27FC236}">
                <a16:creationId xmlns:a16="http://schemas.microsoft.com/office/drawing/2014/main" id="{210E9FDB-098C-4962-85C9-4679A1E39D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4050" y="273914"/>
            <a:ext cx="1395013" cy="270161"/>
          </a:xfrm>
          <a:prstGeom prst="rect">
            <a:avLst/>
          </a:prstGeom>
        </p:spPr>
      </p:pic>
    </p:spTree>
    <p:extLst>
      <p:ext uri="{BB962C8B-B14F-4D97-AF65-F5344CB8AC3E}">
        <p14:creationId xmlns:p14="http://schemas.microsoft.com/office/powerpoint/2010/main" val="35464777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t-out Stock Png - Birds Flying In Line Png | Transparent PNG Download  #173203 - Vippng">
            <a:extLst>
              <a:ext uri="{FF2B5EF4-FFF2-40B4-BE49-F238E27FC236}">
                <a16:creationId xmlns:a16="http://schemas.microsoft.com/office/drawing/2014/main" id="{1AFAA238-EFA8-4F1D-9510-BFDC89BB222A}"/>
              </a:ext>
            </a:extLst>
          </p:cNvPr>
          <p:cNvPicPr>
            <a:picLocks noChangeAspect="1" noChangeArrowheads="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4953" t="15249"/>
          <a:stretch/>
        </p:blipFill>
        <p:spPr bwMode="auto">
          <a:xfrm>
            <a:off x="679621" y="196385"/>
            <a:ext cx="6244281" cy="10342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ood floor png images | PNGEgg">
            <a:extLst>
              <a:ext uri="{FF2B5EF4-FFF2-40B4-BE49-F238E27FC236}">
                <a16:creationId xmlns:a16="http://schemas.microsoft.com/office/drawing/2014/main" id="{5F52539E-6A3F-4A8A-A1A1-E0AF5E0CFC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648"/>
          <a:stretch/>
        </p:blipFill>
        <p:spPr bwMode="auto">
          <a:xfrm>
            <a:off x="0" y="5618328"/>
            <a:ext cx="12192000" cy="123967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EA281872-6235-41B3-9205-37E65D127FE6}"/>
              </a:ext>
            </a:extLst>
          </p:cNvPr>
          <p:cNvSpPr>
            <a:spLocks noGrp="1"/>
          </p:cNvSpPr>
          <p:nvPr>
            <p:ph type="subTitle" idx="1"/>
          </p:nvPr>
        </p:nvSpPr>
        <p:spPr>
          <a:xfrm>
            <a:off x="0" y="5892240"/>
            <a:ext cx="4992898" cy="691846"/>
          </a:xfrm>
        </p:spPr>
        <p:txBody>
          <a:bodyPr>
            <a:normAutofit/>
          </a:bodyPr>
          <a:lstStyle/>
          <a:p>
            <a:r>
              <a:rPr lang="en-GB" sz="4000" b="1" dirty="0">
                <a:solidFill>
                  <a:srgbClr val="FFC000"/>
                </a:solidFill>
                <a:effectLst>
                  <a:outerShdw blurRad="38100" dist="38100" dir="2700000" algn="tl">
                    <a:srgbClr val="000000">
                      <a:alpha val="43137"/>
                    </a:srgbClr>
                  </a:outerShdw>
                </a:effectLst>
              </a:rPr>
              <a:t>Day 29     </a:t>
            </a:r>
            <a:r>
              <a:rPr lang="en-GB" sz="4000" b="1" dirty="0">
                <a:solidFill>
                  <a:srgbClr val="FFFFFF"/>
                </a:solidFill>
                <a:effectLst>
                  <a:outerShdw blurRad="38100" dist="38100" dir="2700000" algn="tl">
                    <a:srgbClr val="000000">
                      <a:alpha val="43137"/>
                    </a:srgbClr>
                  </a:outerShdw>
                </a:effectLst>
              </a:rPr>
              <a:t>Wednesday</a:t>
            </a:r>
            <a:endParaRPr lang="en-IE" sz="4000" b="1" dirty="0">
              <a:solidFill>
                <a:srgbClr val="FFFFFF"/>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41BDFFF4-DA0B-4A88-B92C-84B0CF8CB311}"/>
              </a:ext>
            </a:extLst>
          </p:cNvPr>
          <p:cNvSpPr txBox="1"/>
          <p:nvPr/>
        </p:nvSpPr>
        <p:spPr>
          <a:xfrm>
            <a:off x="408082" y="947148"/>
            <a:ext cx="6544962" cy="4031873"/>
          </a:xfrm>
          <a:prstGeom prst="rect">
            <a:avLst/>
          </a:prstGeom>
          <a:noFill/>
        </p:spPr>
        <p:txBody>
          <a:bodyPr wrap="square" rtlCol="0">
            <a:spAutoFit/>
          </a:bodyPr>
          <a:lstStyle/>
          <a:p>
            <a:pPr algn="ctr"/>
            <a:r>
              <a:rPr lang="en-GB" sz="3200" b="1" dirty="0">
                <a:solidFill>
                  <a:srgbClr val="843C0C"/>
                </a:solidFill>
              </a:rPr>
              <a:t>Reduce your use of plastic pollution</a:t>
            </a:r>
          </a:p>
          <a:p>
            <a:pPr algn="ctr"/>
            <a:endParaRPr lang="en-GB" sz="3200" dirty="0">
              <a:solidFill>
                <a:srgbClr val="843C0C"/>
              </a:solidFill>
            </a:endParaRPr>
          </a:p>
          <a:p>
            <a:pPr algn="ctr"/>
            <a:r>
              <a:rPr lang="en-GB" sz="3200" dirty="0">
                <a:solidFill>
                  <a:srgbClr val="843C0C"/>
                </a:solidFill>
              </a:rPr>
              <a:t>Wean yourself off disposable plastics.  90% of the plastic items we use are single-use and inherently wasteful, like grocery bags, coffee cups, plastic packaging, disposable cutlery, straws and so on.</a:t>
            </a:r>
            <a:endParaRPr lang="en-IE" sz="3200" dirty="0">
              <a:solidFill>
                <a:srgbClr val="843C0C"/>
              </a:solidFill>
            </a:endParaRPr>
          </a:p>
        </p:txBody>
      </p:sp>
      <p:pic>
        <p:nvPicPr>
          <p:cNvPr id="9220" name="Picture 4" descr="Tackling Waste: 5 Steps to Less Plastic Waste in the Lab Labconscious®">
            <a:extLst>
              <a:ext uri="{FF2B5EF4-FFF2-40B4-BE49-F238E27FC236}">
                <a16:creationId xmlns:a16="http://schemas.microsoft.com/office/drawing/2014/main" id="{FC69109D-E214-44F0-8C17-82E2784608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850" t="5465" r="19249"/>
          <a:stretch/>
        </p:blipFill>
        <p:spPr bwMode="auto">
          <a:xfrm>
            <a:off x="7088949" y="418393"/>
            <a:ext cx="4860332" cy="50296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5CF1064-D21E-4B47-A83D-C2A69EF67381}"/>
              </a:ext>
            </a:extLst>
          </p:cNvPr>
          <p:cNvSpPr txBox="1"/>
          <p:nvPr/>
        </p:nvSpPr>
        <p:spPr>
          <a:xfrm>
            <a:off x="6787979" y="5830618"/>
            <a:ext cx="5243383" cy="830997"/>
          </a:xfrm>
          <a:prstGeom prst="rect">
            <a:avLst/>
          </a:prstGeom>
          <a:noFill/>
        </p:spPr>
        <p:txBody>
          <a:bodyPr wrap="square" rtlCol="0">
            <a:spAutoFit/>
          </a:bodyPr>
          <a:lstStyle/>
          <a:p>
            <a:pPr algn="ctr"/>
            <a:r>
              <a:rPr lang="en-GB" sz="2400" b="1" dirty="0">
                <a:solidFill>
                  <a:schemeClr val="accent6">
                    <a:lumMod val="40000"/>
                    <a:lumOff val="60000"/>
                  </a:schemeClr>
                </a:solidFill>
                <a:effectLst>
                  <a:outerShdw blurRad="38100" dist="38100" dir="2700000" algn="tl">
                    <a:srgbClr val="000000">
                      <a:alpha val="43137"/>
                    </a:srgbClr>
                  </a:outerShdw>
                </a:effectLst>
              </a:rPr>
              <a:t>Take a small step and together </a:t>
            </a:r>
          </a:p>
          <a:p>
            <a:pPr algn="ctr"/>
            <a:r>
              <a:rPr lang="en-GB" sz="2400" b="1" dirty="0">
                <a:solidFill>
                  <a:schemeClr val="accent6">
                    <a:lumMod val="40000"/>
                    <a:lumOff val="60000"/>
                  </a:schemeClr>
                </a:solidFill>
                <a:effectLst>
                  <a:outerShdw blurRad="38100" dist="38100" dir="2700000" algn="tl">
                    <a:srgbClr val="000000">
                      <a:alpha val="43137"/>
                    </a:srgbClr>
                  </a:outerShdw>
                </a:effectLst>
              </a:rPr>
              <a:t>we will change the world.</a:t>
            </a:r>
            <a:endParaRPr lang="en-IE" sz="2400" b="1" dirty="0">
              <a:solidFill>
                <a:schemeClr val="accent6">
                  <a:lumMod val="40000"/>
                  <a:lumOff val="60000"/>
                </a:schemeClr>
              </a:solidFill>
              <a:effectLst>
                <a:outerShdw blurRad="38100" dist="38100" dir="2700000" algn="tl">
                  <a:srgbClr val="000000">
                    <a:alpha val="43137"/>
                  </a:srgbClr>
                </a:outerShdw>
              </a:effectLst>
            </a:endParaRPr>
          </a:p>
        </p:txBody>
      </p:sp>
      <p:pic>
        <p:nvPicPr>
          <p:cNvPr id="9" name="Picture 2" descr="Bonnybrook Parish Logo with Eco-Aware imagery of a tree and the world">
            <a:extLst>
              <a:ext uri="{FF2B5EF4-FFF2-40B4-BE49-F238E27FC236}">
                <a16:creationId xmlns:a16="http://schemas.microsoft.com/office/drawing/2014/main" id="{CBB3219B-5784-45D2-A492-4F2395736E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 y="5113360"/>
            <a:ext cx="2034699" cy="5049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ogo&#10;&#10;Description automatically generated">
            <a:extLst>
              <a:ext uri="{FF2B5EF4-FFF2-40B4-BE49-F238E27FC236}">
                <a16:creationId xmlns:a16="http://schemas.microsoft.com/office/drawing/2014/main" id="{F30209FB-B4F7-4A03-B4A5-F01871DD28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9548" y="5095682"/>
            <a:ext cx="1395013" cy="270161"/>
          </a:xfrm>
          <a:prstGeom prst="rect">
            <a:avLst/>
          </a:prstGeom>
        </p:spPr>
      </p:pic>
    </p:spTree>
    <p:extLst>
      <p:ext uri="{BB962C8B-B14F-4D97-AF65-F5344CB8AC3E}">
        <p14:creationId xmlns:p14="http://schemas.microsoft.com/office/powerpoint/2010/main" val="1876835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od floor png images | PNGEgg">
            <a:extLst>
              <a:ext uri="{FF2B5EF4-FFF2-40B4-BE49-F238E27FC236}">
                <a16:creationId xmlns:a16="http://schemas.microsoft.com/office/drawing/2014/main" id="{5F52539E-6A3F-4A8A-A1A1-E0AF5E0CFC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648"/>
          <a:stretch/>
        </p:blipFill>
        <p:spPr bwMode="auto">
          <a:xfrm>
            <a:off x="0" y="5618328"/>
            <a:ext cx="12192000" cy="123967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EA281872-6235-41B3-9205-37E65D127FE6}"/>
              </a:ext>
            </a:extLst>
          </p:cNvPr>
          <p:cNvSpPr>
            <a:spLocks noGrp="1"/>
          </p:cNvSpPr>
          <p:nvPr>
            <p:ph type="subTitle" idx="1"/>
          </p:nvPr>
        </p:nvSpPr>
        <p:spPr>
          <a:xfrm>
            <a:off x="-254140" y="5867018"/>
            <a:ext cx="4992898" cy="588466"/>
          </a:xfrm>
        </p:spPr>
        <p:txBody>
          <a:bodyPr>
            <a:noAutofit/>
          </a:bodyPr>
          <a:lstStyle/>
          <a:p>
            <a:r>
              <a:rPr lang="en-GB" sz="4000" b="1" dirty="0">
                <a:solidFill>
                  <a:srgbClr val="FFC000"/>
                </a:solidFill>
                <a:effectLst>
                  <a:outerShdw blurRad="38100" dist="38100" dir="2700000" algn="tl">
                    <a:srgbClr val="000000">
                      <a:alpha val="43137"/>
                    </a:srgbClr>
                  </a:outerShdw>
                </a:effectLst>
              </a:rPr>
              <a:t>Day 30     </a:t>
            </a:r>
            <a:r>
              <a:rPr lang="en-GB" sz="4000" b="1" dirty="0">
                <a:solidFill>
                  <a:srgbClr val="FFFFFF"/>
                </a:solidFill>
                <a:effectLst>
                  <a:outerShdw blurRad="38100" dist="38100" dir="2700000" algn="tl">
                    <a:srgbClr val="000000">
                      <a:alpha val="43137"/>
                    </a:srgbClr>
                  </a:outerShdw>
                </a:effectLst>
              </a:rPr>
              <a:t>Thursday</a:t>
            </a:r>
            <a:endParaRPr lang="en-IE" sz="4000" b="1" dirty="0">
              <a:solidFill>
                <a:srgbClr val="FFFFFF"/>
              </a:solidFill>
              <a:effectLst>
                <a:outerShdw blurRad="38100" dist="38100" dir="2700000" algn="tl">
                  <a:srgbClr val="000000">
                    <a:alpha val="43137"/>
                  </a:srgbClr>
                </a:outerShdw>
              </a:effectLst>
            </a:endParaRPr>
          </a:p>
        </p:txBody>
      </p:sp>
      <p:pic>
        <p:nvPicPr>
          <p:cNvPr id="10244" name="Picture 4" descr="Cling film: how to repurpose &amp; replace">
            <a:extLst>
              <a:ext uri="{FF2B5EF4-FFF2-40B4-BE49-F238E27FC236}">
                <a16:creationId xmlns:a16="http://schemas.microsoft.com/office/drawing/2014/main" id="{7FCD1464-3695-47C3-A388-AC477FABC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7561247" y="994913"/>
            <a:ext cx="5337978" cy="36285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507D73F-D436-43A9-991A-DBC39886E14F}"/>
              </a:ext>
            </a:extLst>
          </p:cNvPr>
          <p:cNvSpPr txBox="1"/>
          <p:nvPr/>
        </p:nvSpPr>
        <p:spPr>
          <a:xfrm>
            <a:off x="1213975" y="392662"/>
            <a:ext cx="5619312" cy="4524315"/>
          </a:xfrm>
          <a:prstGeom prst="rect">
            <a:avLst/>
          </a:prstGeom>
          <a:noFill/>
        </p:spPr>
        <p:txBody>
          <a:bodyPr wrap="square" rtlCol="0">
            <a:spAutoFit/>
          </a:bodyPr>
          <a:lstStyle/>
          <a:p>
            <a:pPr algn="ctr"/>
            <a:r>
              <a:rPr lang="en-GB" sz="3200" b="1" dirty="0">
                <a:solidFill>
                  <a:srgbClr val="843C0C"/>
                </a:solidFill>
              </a:rPr>
              <a:t>Be sparing in using Cling Film.  </a:t>
            </a:r>
          </a:p>
          <a:p>
            <a:pPr algn="ctr"/>
            <a:endParaRPr lang="en-GB" sz="3200" b="1" dirty="0">
              <a:solidFill>
                <a:srgbClr val="843C0C"/>
              </a:solidFill>
            </a:endParaRPr>
          </a:p>
          <a:p>
            <a:pPr algn="ctr"/>
            <a:r>
              <a:rPr lang="en-GB" sz="3200" dirty="0">
                <a:solidFill>
                  <a:srgbClr val="843C0C"/>
                </a:solidFill>
              </a:rPr>
              <a:t>Considering the raw materials and energy needed for the manufacture of cling film, </a:t>
            </a:r>
          </a:p>
          <a:p>
            <a:pPr algn="ctr"/>
            <a:r>
              <a:rPr lang="en-GB" sz="3200" dirty="0">
                <a:solidFill>
                  <a:srgbClr val="843C0C"/>
                </a:solidFill>
              </a:rPr>
              <a:t>along with the fact that it </a:t>
            </a:r>
          </a:p>
          <a:p>
            <a:pPr algn="ctr"/>
            <a:r>
              <a:rPr lang="en-GB" sz="3200" dirty="0">
                <a:solidFill>
                  <a:srgbClr val="843C0C"/>
                </a:solidFill>
              </a:rPr>
              <a:t>cannot be recycled and is rarely reused, cling film is definitely not environmentally friendly.</a:t>
            </a:r>
            <a:endParaRPr lang="en-IE" sz="3200" dirty="0">
              <a:solidFill>
                <a:srgbClr val="843C0C"/>
              </a:solidFill>
            </a:endParaRPr>
          </a:p>
        </p:txBody>
      </p:sp>
      <p:sp>
        <p:nvSpPr>
          <p:cNvPr id="7" name="TextBox 6">
            <a:extLst>
              <a:ext uri="{FF2B5EF4-FFF2-40B4-BE49-F238E27FC236}">
                <a16:creationId xmlns:a16="http://schemas.microsoft.com/office/drawing/2014/main" id="{589043B0-B8B2-4078-AAD4-2239F81B26B7}"/>
              </a:ext>
            </a:extLst>
          </p:cNvPr>
          <p:cNvSpPr txBox="1"/>
          <p:nvPr/>
        </p:nvSpPr>
        <p:spPr>
          <a:xfrm>
            <a:off x="6787979" y="5830618"/>
            <a:ext cx="5243383" cy="830997"/>
          </a:xfrm>
          <a:prstGeom prst="rect">
            <a:avLst/>
          </a:prstGeom>
          <a:noFill/>
        </p:spPr>
        <p:txBody>
          <a:bodyPr wrap="square" rtlCol="0">
            <a:spAutoFit/>
          </a:bodyPr>
          <a:lstStyle/>
          <a:p>
            <a:pPr algn="ctr"/>
            <a:r>
              <a:rPr lang="en-GB" sz="2400" b="1" dirty="0">
                <a:solidFill>
                  <a:schemeClr val="accent6">
                    <a:lumMod val="40000"/>
                    <a:lumOff val="60000"/>
                  </a:schemeClr>
                </a:solidFill>
                <a:effectLst>
                  <a:outerShdw blurRad="38100" dist="38100" dir="2700000" algn="tl">
                    <a:srgbClr val="000000">
                      <a:alpha val="43137"/>
                    </a:srgbClr>
                  </a:outerShdw>
                </a:effectLst>
              </a:rPr>
              <a:t>Take a small step and together </a:t>
            </a:r>
          </a:p>
          <a:p>
            <a:pPr algn="ctr"/>
            <a:r>
              <a:rPr lang="en-GB" sz="2400" b="1" dirty="0">
                <a:solidFill>
                  <a:schemeClr val="accent6">
                    <a:lumMod val="40000"/>
                    <a:lumOff val="60000"/>
                  </a:schemeClr>
                </a:solidFill>
                <a:effectLst>
                  <a:outerShdw blurRad="38100" dist="38100" dir="2700000" algn="tl">
                    <a:srgbClr val="000000">
                      <a:alpha val="43137"/>
                    </a:srgbClr>
                  </a:outerShdw>
                </a:effectLst>
              </a:rPr>
              <a:t>we will change the world.</a:t>
            </a:r>
            <a:endParaRPr lang="en-IE" sz="2400" b="1" dirty="0">
              <a:solidFill>
                <a:schemeClr val="accent6">
                  <a:lumMod val="40000"/>
                  <a:lumOff val="60000"/>
                </a:schemeClr>
              </a:solidFill>
              <a:effectLst>
                <a:outerShdw blurRad="38100" dist="38100" dir="2700000" algn="tl">
                  <a:srgbClr val="000000">
                    <a:alpha val="43137"/>
                  </a:srgbClr>
                </a:outerShdw>
              </a:effectLst>
            </a:endParaRPr>
          </a:p>
        </p:txBody>
      </p:sp>
      <p:pic>
        <p:nvPicPr>
          <p:cNvPr id="8" name="Picture 2" descr="Bonnybrook Parish Logo with Eco-Aware imagery of a tree and the world">
            <a:extLst>
              <a:ext uri="{FF2B5EF4-FFF2-40B4-BE49-F238E27FC236}">
                <a16:creationId xmlns:a16="http://schemas.microsoft.com/office/drawing/2014/main" id="{AAB219A7-C9E0-42D5-8025-5205D3F1E0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46" y="5113362"/>
            <a:ext cx="2034699" cy="5049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ee the source image">
            <a:extLst>
              <a:ext uri="{FF2B5EF4-FFF2-40B4-BE49-F238E27FC236}">
                <a16:creationId xmlns:a16="http://schemas.microsoft.com/office/drawing/2014/main" id="{19F585DE-F202-4041-A541-4C4A742C31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84944">
            <a:off x="296134" y="2184773"/>
            <a:ext cx="1284083" cy="9400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Logo&#10;&#10;Description automatically generated">
            <a:extLst>
              <a:ext uri="{FF2B5EF4-FFF2-40B4-BE49-F238E27FC236}">
                <a16:creationId xmlns:a16="http://schemas.microsoft.com/office/drawing/2014/main" id="{AB906921-3777-4A3C-813C-EEA63E7A49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7979" y="5151782"/>
            <a:ext cx="1395013" cy="270161"/>
          </a:xfrm>
          <a:prstGeom prst="rect">
            <a:avLst/>
          </a:prstGeom>
        </p:spPr>
      </p:pic>
    </p:spTree>
    <p:extLst>
      <p:ext uri="{BB962C8B-B14F-4D97-AF65-F5344CB8AC3E}">
        <p14:creationId xmlns:p14="http://schemas.microsoft.com/office/powerpoint/2010/main" val="28792527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t-out Stock Png - Birds Flying In Line Png | Transparent PNG Download  #173203 - Vippng">
            <a:extLst>
              <a:ext uri="{FF2B5EF4-FFF2-40B4-BE49-F238E27FC236}">
                <a16:creationId xmlns:a16="http://schemas.microsoft.com/office/drawing/2014/main" id="{4C194995-1071-49C5-A925-78B5416D4389}"/>
              </a:ext>
            </a:extLst>
          </p:cNvPr>
          <p:cNvPicPr>
            <a:picLocks noChangeAspect="1" noChangeArrowheads="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4953" t="15249"/>
          <a:stretch/>
        </p:blipFill>
        <p:spPr bwMode="auto">
          <a:xfrm>
            <a:off x="325394" y="94734"/>
            <a:ext cx="6244281" cy="10342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ood floor png images | PNGEgg">
            <a:extLst>
              <a:ext uri="{FF2B5EF4-FFF2-40B4-BE49-F238E27FC236}">
                <a16:creationId xmlns:a16="http://schemas.microsoft.com/office/drawing/2014/main" id="{5F52539E-6A3F-4A8A-A1A1-E0AF5E0CFC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648"/>
          <a:stretch/>
        </p:blipFill>
        <p:spPr bwMode="auto">
          <a:xfrm>
            <a:off x="0" y="5618328"/>
            <a:ext cx="12192000" cy="123967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EA281872-6235-41B3-9205-37E65D127FE6}"/>
              </a:ext>
            </a:extLst>
          </p:cNvPr>
          <p:cNvSpPr>
            <a:spLocks noGrp="1"/>
          </p:cNvSpPr>
          <p:nvPr>
            <p:ph type="subTitle" idx="1"/>
          </p:nvPr>
        </p:nvSpPr>
        <p:spPr>
          <a:xfrm>
            <a:off x="-339597" y="5922565"/>
            <a:ext cx="4992898" cy="631195"/>
          </a:xfrm>
        </p:spPr>
        <p:txBody>
          <a:bodyPr>
            <a:normAutofit lnSpcReduction="10000"/>
          </a:bodyPr>
          <a:lstStyle/>
          <a:p>
            <a:r>
              <a:rPr lang="en-GB" sz="4000" b="1" dirty="0">
                <a:solidFill>
                  <a:srgbClr val="FFC000"/>
                </a:solidFill>
                <a:effectLst>
                  <a:outerShdw blurRad="38100" dist="38100" dir="2700000" algn="tl">
                    <a:srgbClr val="000000">
                      <a:alpha val="43137"/>
                    </a:srgbClr>
                  </a:outerShdw>
                </a:effectLst>
              </a:rPr>
              <a:t>Oct 1</a:t>
            </a:r>
            <a:r>
              <a:rPr lang="en-GB" sz="4000" b="1" baseline="30000" dirty="0">
                <a:solidFill>
                  <a:srgbClr val="FFC000"/>
                </a:solidFill>
                <a:effectLst>
                  <a:outerShdw blurRad="38100" dist="38100" dir="2700000" algn="tl">
                    <a:srgbClr val="000000">
                      <a:alpha val="43137"/>
                    </a:srgbClr>
                  </a:outerShdw>
                </a:effectLst>
              </a:rPr>
              <a:t>st</a:t>
            </a:r>
            <a:r>
              <a:rPr lang="en-GB" sz="4000" b="1" dirty="0">
                <a:solidFill>
                  <a:srgbClr val="FFC000"/>
                </a:solidFill>
                <a:effectLst>
                  <a:outerShdw blurRad="38100" dist="38100" dir="2700000" algn="tl">
                    <a:srgbClr val="000000">
                      <a:alpha val="43137"/>
                    </a:srgbClr>
                  </a:outerShdw>
                </a:effectLst>
              </a:rPr>
              <a:t> - Friday</a:t>
            </a:r>
            <a:endParaRPr lang="en-IE" sz="4000" b="1" dirty="0">
              <a:solidFill>
                <a:srgbClr val="FFFFFF"/>
              </a:solidFill>
              <a:effectLst>
                <a:outerShdw blurRad="38100" dist="38100" dir="2700000" algn="tl">
                  <a:srgbClr val="000000">
                    <a:alpha val="43137"/>
                  </a:srgbClr>
                </a:outerShdw>
              </a:effectLst>
            </a:endParaRPr>
          </a:p>
        </p:txBody>
      </p:sp>
      <p:pic>
        <p:nvPicPr>
          <p:cNvPr id="5122" name="Picture 2" descr="Weston Electronics Recycling | eWaste Destruction | Secure E-Cycle">
            <a:extLst>
              <a:ext uri="{FF2B5EF4-FFF2-40B4-BE49-F238E27FC236}">
                <a16:creationId xmlns:a16="http://schemas.microsoft.com/office/drawing/2014/main" id="{D4F457A2-B74B-4DB3-98F9-87EEEDA797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9" r="832" b="6975"/>
          <a:stretch/>
        </p:blipFill>
        <p:spPr bwMode="auto">
          <a:xfrm>
            <a:off x="6614615" y="0"/>
            <a:ext cx="5381769" cy="55482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B2338EB-DDDA-49C8-9F3B-F030DB2E6502}"/>
              </a:ext>
            </a:extLst>
          </p:cNvPr>
          <p:cNvSpPr txBox="1"/>
          <p:nvPr/>
        </p:nvSpPr>
        <p:spPr>
          <a:xfrm>
            <a:off x="1015221" y="667352"/>
            <a:ext cx="5823230" cy="4524315"/>
          </a:xfrm>
          <a:prstGeom prst="rect">
            <a:avLst/>
          </a:prstGeom>
          <a:noFill/>
        </p:spPr>
        <p:txBody>
          <a:bodyPr wrap="square" rtlCol="0">
            <a:spAutoFit/>
          </a:bodyPr>
          <a:lstStyle/>
          <a:p>
            <a:pPr algn="ctr"/>
            <a:r>
              <a:rPr lang="en-GB" sz="3200" b="1" dirty="0">
                <a:solidFill>
                  <a:srgbClr val="843C0C"/>
                </a:solidFill>
              </a:rPr>
              <a:t>Batteries, light bulbs, paint tins, electronic equipment and any hazardous items should be taken to a recycling centre where they can be disposed of safely.  </a:t>
            </a:r>
          </a:p>
          <a:p>
            <a:pPr algn="ctr"/>
            <a:endParaRPr lang="en-GB" sz="3200" b="1" dirty="0">
              <a:solidFill>
                <a:srgbClr val="843C0C"/>
              </a:solidFill>
            </a:endParaRPr>
          </a:p>
          <a:p>
            <a:pPr algn="ctr"/>
            <a:r>
              <a:rPr lang="en-GB" sz="3200" dirty="0">
                <a:solidFill>
                  <a:srgbClr val="843C0C"/>
                </a:solidFill>
              </a:rPr>
              <a:t>This avoids toxic chemicals   ending up in a landfill and   leaking into the water table.</a:t>
            </a:r>
            <a:endParaRPr lang="en-IE" sz="3200" dirty="0">
              <a:solidFill>
                <a:srgbClr val="843C0C"/>
              </a:solidFill>
            </a:endParaRPr>
          </a:p>
        </p:txBody>
      </p:sp>
      <p:sp>
        <p:nvSpPr>
          <p:cNvPr id="7" name="TextBox 6">
            <a:extLst>
              <a:ext uri="{FF2B5EF4-FFF2-40B4-BE49-F238E27FC236}">
                <a16:creationId xmlns:a16="http://schemas.microsoft.com/office/drawing/2014/main" id="{431ABF28-E95E-4742-94D1-800DC5A19399}"/>
              </a:ext>
            </a:extLst>
          </p:cNvPr>
          <p:cNvSpPr txBox="1"/>
          <p:nvPr/>
        </p:nvSpPr>
        <p:spPr>
          <a:xfrm>
            <a:off x="6787979" y="5830618"/>
            <a:ext cx="5243383" cy="830997"/>
          </a:xfrm>
          <a:prstGeom prst="rect">
            <a:avLst/>
          </a:prstGeom>
          <a:noFill/>
        </p:spPr>
        <p:txBody>
          <a:bodyPr wrap="square" rtlCol="0">
            <a:spAutoFit/>
          </a:bodyPr>
          <a:lstStyle/>
          <a:p>
            <a:pPr algn="ctr"/>
            <a:r>
              <a:rPr lang="en-GB" sz="2400" b="1" dirty="0">
                <a:solidFill>
                  <a:schemeClr val="accent6">
                    <a:lumMod val="40000"/>
                    <a:lumOff val="60000"/>
                  </a:schemeClr>
                </a:solidFill>
                <a:effectLst>
                  <a:outerShdw blurRad="38100" dist="38100" dir="2700000" algn="tl">
                    <a:srgbClr val="000000">
                      <a:alpha val="43137"/>
                    </a:srgbClr>
                  </a:outerShdw>
                </a:effectLst>
              </a:rPr>
              <a:t>Take a small step and together </a:t>
            </a:r>
          </a:p>
          <a:p>
            <a:pPr algn="ctr"/>
            <a:r>
              <a:rPr lang="en-GB" sz="2400" b="1" dirty="0">
                <a:solidFill>
                  <a:schemeClr val="accent6">
                    <a:lumMod val="40000"/>
                    <a:lumOff val="60000"/>
                  </a:schemeClr>
                </a:solidFill>
                <a:effectLst>
                  <a:outerShdw blurRad="38100" dist="38100" dir="2700000" algn="tl">
                    <a:srgbClr val="000000">
                      <a:alpha val="43137"/>
                    </a:srgbClr>
                  </a:outerShdw>
                </a:effectLst>
              </a:rPr>
              <a:t>we will change the world.</a:t>
            </a:r>
            <a:endParaRPr lang="en-IE" sz="2400" b="1" dirty="0">
              <a:solidFill>
                <a:schemeClr val="accent6">
                  <a:lumMod val="40000"/>
                  <a:lumOff val="60000"/>
                </a:schemeClr>
              </a:solidFill>
              <a:effectLst>
                <a:outerShdw blurRad="38100" dist="38100" dir="2700000" algn="tl">
                  <a:srgbClr val="000000">
                    <a:alpha val="43137"/>
                  </a:srgbClr>
                </a:outerShdw>
              </a:effectLst>
            </a:endParaRPr>
          </a:p>
        </p:txBody>
      </p:sp>
      <p:pic>
        <p:nvPicPr>
          <p:cNvPr id="8" name="Picture 2" descr="Bonnybrook Parish Logo with Eco-Aware imagery of a tree and the world">
            <a:extLst>
              <a:ext uri="{FF2B5EF4-FFF2-40B4-BE49-F238E27FC236}">
                <a16:creationId xmlns:a16="http://schemas.microsoft.com/office/drawing/2014/main" id="{8E33285E-62EC-4A47-906B-8E2D617D34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16" y="5117245"/>
            <a:ext cx="2034699" cy="5049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See the source image">
            <a:extLst>
              <a:ext uri="{FF2B5EF4-FFF2-40B4-BE49-F238E27FC236}">
                <a16:creationId xmlns:a16="http://schemas.microsoft.com/office/drawing/2014/main" id="{C4C1602E-8C6D-42E1-939F-A415CEE957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0390885" y="407067"/>
            <a:ext cx="1067947" cy="12707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ogo&#10;&#10;Description automatically generated">
            <a:extLst>
              <a:ext uri="{FF2B5EF4-FFF2-40B4-BE49-F238E27FC236}">
                <a16:creationId xmlns:a16="http://schemas.microsoft.com/office/drawing/2014/main" id="{CF548D2F-8002-4403-9C8D-4ED9F538E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73249" y="5191667"/>
            <a:ext cx="1395013" cy="270161"/>
          </a:xfrm>
          <a:prstGeom prst="rect">
            <a:avLst/>
          </a:prstGeom>
        </p:spPr>
      </p:pic>
    </p:spTree>
    <p:extLst>
      <p:ext uri="{BB962C8B-B14F-4D97-AF65-F5344CB8AC3E}">
        <p14:creationId xmlns:p14="http://schemas.microsoft.com/office/powerpoint/2010/main" val="8934738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od floor png images | PNGEgg">
            <a:extLst>
              <a:ext uri="{FF2B5EF4-FFF2-40B4-BE49-F238E27FC236}">
                <a16:creationId xmlns:a16="http://schemas.microsoft.com/office/drawing/2014/main" id="{5F52539E-6A3F-4A8A-A1A1-E0AF5E0CFC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648"/>
          <a:stretch/>
        </p:blipFill>
        <p:spPr bwMode="auto">
          <a:xfrm>
            <a:off x="0" y="5618328"/>
            <a:ext cx="12192000" cy="123967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EA281872-6235-41B3-9205-37E65D127FE6}"/>
              </a:ext>
            </a:extLst>
          </p:cNvPr>
          <p:cNvSpPr>
            <a:spLocks noGrp="1"/>
          </p:cNvSpPr>
          <p:nvPr>
            <p:ph type="subTitle" idx="1"/>
          </p:nvPr>
        </p:nvSpPr>
        <p:spPr>
          <a:xfrm>
            <a:off x="160638" y="5816139"/>
            <a:ext cx="4992898" cy="691846"/>
          </a:xfrm>
        </p:spPr>
        <p:txBody>
          <a:bodyPr>
            <a:normAutofit/>
          </a:bodyPr>
          <a:lstStyle/>
          <a:p>
            <a:r>
              <a:rPr lang="en-GB" sz="4000" b="1" dirty="0">
                <a:solidFill>
                  <a:srgbClr val="FFC000"/>
                </a:solidFill>
                <a:effectLst>
                  <a:outerShdw blurRad="38100" dist="38100" dir="2700000" algn="tl">
                    <a:srgbClr val="000000">
                      <a:alpha val="43137"/>
                    </a:srgbClr>
                  </a:outerShdw>
                </a:effectLst>
              </a:rPr>
              <a:t>October 2</a:t>
            </a:r>
            <a:r>
              <a:rPr lang="en-GB" sz="4000" b="1" baseline="30000" dirty="0">
                <a:solidFill>
                  <a:srgbClr val="FFC000"/>
                </a:solidFill>
                <a:effectLst>
                  <a:outerShdw blurRad="38100" dist="38100" dir="2700000" algn="tl">
                    <a:srgbClr val="000000">
                      <a:alpha val="43137"/>
                    </a:srgbClr>
                  </a:outerShdw>
                </a:effectLst>
              </a:rPr>
              <a:t>nd</a:t>
            </a:r>
            <a:r>
              <a:rPr lang="en-GB" sz="4000" b="1" dirty="0">
                <a:solidFill>
                  <a:srgbClr val="FFC000"/>
                </a:solidFill>
                <a:effectLst>
                  <a:outerShdw blurRad="38100" dist="38100" dir="2700000" algn="tl">
                    <a:srgbClr val="000000">
                      <a:alpha val="43137"/>
                    </a:srgbClr>
                  </a:outerShdw>
                </a:effectLst>
              </a:rPr>
              <a:t> </a:t>
            </a:r>
            <a:r>
              <a:rPr lang="en-GB" sz="4000" b="1" dirty="0">
                <a:solidFill>
                  <a:srgbClr val="FFFFFF"/>
                </a:solidFill>
                <a:effectLst>
                  <a:outerShdw blurRad="38100" dist="38100" dir="2700000" algn="tl">
                    <a:srgbClr val="000000">
                      <a:alpha val="43137"/>
                    </a:srgbClr>
                  </a:outerShdw>
                </a:effectLst>
              </a:rPr>
              <a:t>Saturday</a:t>
            </a:r>
            <a:endParaRPr lang="en-IE" sz="4000" b="1" dirty="0">
              <a:solidFill>
                <a:srgbClr val="FFFFFF"/>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623DE95F-8BDB-4085-8088-44B6C6A0D250}"/>
              </a:ext>
            </a:extLst>
          </p:cNvPr>
          <p:cNvSpPr txBox="1"/>
          <p:nvPr/>
        </p:nvSpPr>
        <p:spPr>
          <a:xfrm>
            <a:off x="889994" y="476743"/>
            <a:ext cx="6112168" cy="4524315"/>
          </a:xfrm>
          <a:prstGeom prst="rect">
            <a:avLst/>
          </a:prstGeom>
          <a:noFill/>
        </p:spPr>
        <p:txBody>
          <a:bodyPr wrap="square" rtlCol="0">
            <a:spAutoFit/>
          </a:bodyPr>
          <a:lstStyle/>
          <a:p>
            <a:pPr algn="ctr"/>
            <a:r>
              <a:rPr lang="en-GB" sz="3200" b="1" dirty="0">
                <a:solidFill>
                  <a:srgbClr val="843C0C"/>
                </a:solidFill>
              </a:rPr>
              <a:t>Many cosmetic products – soaps, shower gels, facial scrubs – contain microbeads (tiny plastic balls).  </a:t>
            </a:r>
          </a:p>
          <a:p>
            <a:pPr algn="ctr"/>
            <a:endParaRPr lang="en-GB" sz="3200" b="1" dirty="0">
              <a:solidFill>
                <a:srgbClr val="843C0C"/>
              </a:solidFill>
            </a:endParaRPr>
          </a:p>
          <a:p>
            <a:pPr algn="ctr"/>
            <a:r>
              <a:rPr lang="en-GB" sz="3200" dirty="0">
                <a:solidFill>
                  <a:srgbClr val="843C0C"/>
                </a:solidFill>
              </a:rPr>
              <a:t>Microbeads have the potential to get into the waterways and be eaten by fish, thus getting into the food chain and eventually into products eaten by humans.</a:t>
            </a:r>
            <a:endParaRPr lang="en-IE" sz="3200" dirty="0">
              <a:solidFill>
                <a:srgbClr val="843C0C"/>
              </a:solidFill>
            </a:endParaRPr>
          </a:p>
        </p:txBody>
      </p:sp>
      <p:pic>
        <p:nvPicPr>
          <p:cNvPr id="2050" name="Picture 2" descr="Plastic microbeads ban comes into force across UK | News | The Grocer">
            <a:extLst>
              <a:ext uri="{FF2B5EF4-FFF2-40B4-BE49-F238E27FC236}">
                <a16:creationId xmlns:a16="http://schemas.microsoft.com/office/drawing/2014/main" id="{8AAA294D-FE9F-465F-A342-EDB57D21D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352785" y="870636"/>
            <a:ext cx="5169243" cy="38769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90CBA9E-EFA7-45FA-9EBC-C68F953E1DDC}"/>
              </a:ext>
            </a:extLst>
          </p:cNvPr>
          <p:cNvSpPr txBox="1"/>
          <p:nvPr/>
        </p:nvSpPr>
        <p:spPr>
          <a:xfrm>
            <a:off x="6787979" y="5830618"/>
            <a:ext cx="5243383" cy="830997"/>
          </a:xfrm>
          <a:prstGeom prst="rect">
            <a:avLst/>
          </a:prstGeom>
          <a:noFill/>
        </p:spPr>
        <p:txBody>
          <a:bodyPr wrap="square" rtlCol="0">
            <a:spAutoFit/>
          </a:bodyPr>
          <a:lstStyle/>
          <a:p>
            <a:pPr algn="ctr"/>
            <a:r>
              <a:rPr lang="en-GB" sz="2400" b="1" dirty="0">
                <a:solidFill>
                  <a:schemeClr val="accent6">
                    <a:lumMod val="40000"/>
                    <a:lumOff val="60000"/>
                  </a:schemeClr>
                </a:solidFill>
                <a:effectLst>
                  <a:outerShdw blurRad="38100" dist="38100" dir="2700000" algn="tl">
                    <a:srgbClr val="000000">
                      <a:alpha val="43137"/>
                    </a:srgbClr>
                  </a:outerShdw>
                </a:effectLst>
              </a:rPr>
              <a:t>Take a small step and together </a:t>
            </a:r>
          </a:p>
          <a:p>
            <a:pPr algn="ctr"/>
            <a:r>
              <a:rPr lang="en-GB" sz="2400" b="1" dirty="0">
                <a:solidFill>
                  <a:schemeClr val="accent6">
                    <a:lumMod val="40000"/>
                    <a:lumOff val="60000"/>
                  </a:schemeClr>
                </a:solidFill>
                <a:effectLst>
                  <a:outerShdw blurRad="38100" dist="38100" dir="2700000" algn="tl">
                    <a:srgbClr val="000000">
                      <a:alpha val="43137"/>
                    </a:srgbClr>
                  </a:outerShdw>
                </a:effectLst>
              </a:rPr>
              <a:t>we will change the world.</a:t>
            </a:r>
            <a:endParaRPr lang="en-IE" sz="2400" b="1" dirty="0">
              <a:solidFill>
                <a:schemeClr val="accent6">
                  <a:lumMod val="40000"/>
                  <a:lumOff val="60000"/>
                </a:schemeClr>
              </a:solidFill>
              <a:effectLst>
                <a:outerShdw blurRad="38100" dist="38100" dir="2700000" algn="tl">
                  <a:srgbClr val="000000">
                    <a:alpha val="43137"/>
                  </a:srgbClr>
                </a:outerShdw>
              </a:effectLst>
            </a:endParaRPr>
          </a:p>
        </p:txBody>
      </p:sp>
      <p:pic>
        <p:nvPicPr>
          <p:cNvPr id="8" name="Picture 2" descr="Bonnybrook Parish Logo with Eco-Aware imagery of a tree and the world">
            <a:extLst>
              <a:ext uri="{FF2B5EF4-FFF2-40B4-BE49-F238E27FC236}">
                <a16:creationId xmlns:a16="http://schemas.microsoft.com/office/drawing/2014/main" id="{88B43CE0-B072-4C0C-ABD5-88EB115E3B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 y="5113360"/>
            <a:ext cx="2034699" cy="504966"/>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Honey Bee Identification | Honey Bees in Central and Eastern Virginia">
            <a:extLst>
              <a:ext uri="{FF2B5EF4-FFF2-40B4-BE49-F238E27FC236}">
                <a16:creationId xmlns:a16="http://schemas.microsoft.com/office/drawing/2014/main" id="{744AB46C-2B8D-4AA8-AF34-1021E71CC4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158781">
            <a:off x="354226" y="1876166"/>
            <a:ext cx="666235" cy="6662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10;&#10;Description automatically generated">
            <a:extLst>
              <a:ext uri="{FF2B5EF4-FFF2-40B4-BE49-F238E27FC236}">
                <a16:creationId xmlns:a16="http://schemas.microsoft.com/office/drawing/2014/main" id="{8C88AB2A-C5FC-4820-9DDD-4BA6FB7B2A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5538" y="5123563"/>
            <a:ext cx="1395013" cy="270161"/>
          </a:xfrm>
          <a:prstGeom prst="rect">
            <a:avLst/>
          </a:prstGeom>
        </p:spPr>
      </p:pic>
    </p:spTree>
    <p:extLst>
      <p:ext uri="{BB962C8B-B14F-4D97-AF65-F5344CB8AC3E}">
        <p14:creationId xmlns:p14="http://schemas.microsoft.com/office/powerpoint/2010/main" val="4125473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International Day for Biological Diversity 2020: Spotlight on nature-based  solutions">
            <a:extLst>
              <a:ext uri="{FF2B5EF4-FFF2-40B4-BE49-F238E27FC236}">
                <a16:creationId xmlns:a16="http://schemas.microsoft.com/office/drawing/2014/main" id="{3FE20405-CD51-4AF9-8EF4-1F46D3D6C5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033" r="5117"/>
          <a:stretch/>
        </p:blipFill>
        <p:spPr bwMode="auto">
          <a:xfrm>
            <a:off x="8677012" y="-1"/>
            <a:ext cx="3514988" cy="563423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ood floor png images | PNGEgg">
            <a:extLst>
              <a:ext uri="{FF2B5EF4-FFF2-40B4-BE49-F238E27FC236}">
                <a16:creationId xmlns:a16="http://schemas.microsoft.com/office/drawing/2014/main" id="{5F52539E-6A3F-4A8A-A1A1-E0AF5E0CFC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648"/>
          <a:stretch/>
        </p:blipFill>
        <p:spPr bwMode="auto">
          <a:xfrm>
            <a:off x="0" y="5618328"/>
            <a:ext cx="12192000" cy="123967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EA281872-6235-41B3-9205-37E65D127FE6}"/>
              </a:ext>
            </a:extLst>
          </p:cNvPr>
          <p:cNvSpPr>
            <a:spLocks noGrp="1"/>
          </p:cNvSpPr>
          <p:nvPr>
            <p:ph type="subTitle" idx="1"/>
          </p:nvPr>
        </p:nvSpPr>
        <p:spPr>
          <a:xfrm>
            <a:off x="227423" y="5767212"/>
            <a:ext cx="6333133" cy="957807"/>
          </a:xfrm>
        </p:spPr>
        <p:txBody>
          <a:bodyPr>
            <a:noAutofit/>
          </a:bodyPr>
          <a:lstStyle/>
          <a:p>
            <a:r>
              <a:rPr lang="en-IE" sz="3600" b="1" dirty="0">
                <a:solidFill>
                  <a:srgbClr val="FFC000"/>
                </a:solidFill>
                <a:effectLst>
                  <a:outerShdw blurRad="38100" dist="38100" dir="2700000" algn="tl">
                    <a:srgbClr val="000000">
                      <a:alpha val="43137"/>
                    </a:srgbClr>
                  </a:outerShdw>
                </a:effectLst>
              </a:rPr>
              <a:t>World Day of Prayer for Creation September 1</a:t>
            </a:r>
            <a:r>
              <a:rPr lang="en-IE" sz="3600" b="1" baseline="30000" dirty="0">
                <a:solidFill>
                  <a:srgbClr val="FFC000"/>
                </a:solidFill>
                <a:effectLst>
                  <a:outerShdw blurRad="38100" dist="38100" dir="2700000" algn="tl">
                    <a:srgbClr val="000000">
                      <a:alpha val="43137"/>
                    </a:srgbClr>
                  </a:outerShdw>
                </a:effectLst>
              </a:rPr>
              <a:t>st</a:t>
            </a:r>
            <a:r>
              <a:rPr lang="en-IE" sz="3600" b="1" dirty="0">
                <a:solidFill>
                  <a:srgbClr val="FFC000"/>
                </a:solidFill>
                <a:effectLst>
                  <a:outerShdw blurRad="38100" dist="38100" dir="2700000" algn="tl">
                    <a:srgbClr val="000000">
                      <a:alpha val="43137"/>
                    </a:srgbClr>
                  </a:outerShdw>
                </a:effectLst>
              </a:rPr>
              <a:t> </a:t>
            </a:r>
            <a:endParaRPr lang="en-IE" sz="3600" b="1" dirty="0">
              <a:solidFill>
                <a:srgbClr val="FFFFFF"/>
              </a:solidFill>
              <a:effectLst>
                <a:outerShdw blurRad="38100" dist="38100" dir="2700000" algn="tl">
                  <a:srgbClr val="000000">
                    <a:alpha val="43137"/>
                  </a:srgbClr>
                </a:outerShdw>
              </a:effectLst>
            </a:endParaRPr>
          </a:p>
          <a:p>
            <a:endParaRPr lang="en-IE" sz="4000" b="1" dirty="0">
              <a:solidFill>
                <a:srgbClr val="FFFFFF"/>
              </a:solidFill>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EA9A5FD7-94AE-4614-B5F6-688AB3739AAD}"/>
              </a:ext>
            </a:extLst>
          </p:cNvPr>
          <p:cNvSpPr txBox="1"/>
          <p:nvPr/>
        </p:nvSpPr>
        <p:spPr>
          <a:xfrm>
            <a:off x="6787979" y="5830618"/>
            <a:ext cx="5243383" cy="830997"/>
          </a:xfrm>
          <a:prstGeom prst="rect">
            <a:avLst/>
          </a:prstGeom>
          <a:noFill/>
        </p:spPr>
        <p:txBody>
          <a:bodyPr wrap="square" rtlCol="0">
            <a:spAutoFit/>
          </a:bodyPr>
          <a:lstStyle/>
          <a:p>
            <a:pPr algn="ctr"/>
            <a:r>
              <a:rPr lang="en-GB" sz="2400" b="1" dirty="0">
                <a:solidFill>
                  <a:schemeClr val="accent6">
                    <a:lumMod val="40000"/>
                    <a:lumOff val="60000"/>
                  </a:schemeClr>
                </a:solidFill>
                <a:effectLst>
                  <a:outerShdw blurRad="38100" dist="38100" dir="2700000" algn="tl">
                    <a:srgbClr val="000000">
                      <a:alpha val="43137"/>
                    </a:srgbClr>
                  </a:outerShdw>
                </a:effectLst>
              </a:rPr>
              <a:t>Take a small step and together </a:t>
            </a:r>
          </a:p>
          <a:p>
            <a:pPr algn="ctr"/>
            <a:r>
              <a:rPr lang="en-GB" sz="2400" b="1" dirty="0">
                <a:solidFill>
                  <a:schemeClr val="accent6">
                    <a:lumMod val="40000"/>
                    <a:lumOff val="60000"/>
                  </a:schemeClr>
                </a:solidFill>
                <a:effectLst>
                  <a:outerShdw blurRad="38100" dist="38100" dir="2700000" algn="tl">
                    <a:srgbClr val="000000">
                      <a:alpha val="43137"/>
                    </a:srgbClr>
                  </a:outerShdw>
                </a:effectLst>
              </a:rPr>
              <a:t>we will change the world.</a:t>
            </a:r>
            <a:endParaRPr lang="en-IE" sz="2400" b="1" dirty="0">
              <a:solidFill>
                <a:schemeClr val="accent6">
                  <a:lumMod val="40000"/>
                  <a:lumOff val="60000"/>
                </a:schemeClr>
              </a:solidFill>
              <a:effectLst>
                <a:outerShdw blurRad="38100" dist="38100" dir="2700000" algn="tl">
                  <a:srgbClr val="000000">
                    <a:alpha val="43137"/>
                  </a:srgbClr>
                </a:outerShdw>
              </a:effectLst>
            </a:endParaRPr>
          </a:p>
        </p:txBody>
      </p:sp>
      <p:pic>
        <p:nvPicPr>
          <p:cNvPr id="11" name="Picture 2" descr="Bonnybrook Parish Logo with Eco-Aware imagery of a tree and the world">
            <a:extLst>
              <a:ext uri="{FF2B5EF4-FFF2-40B4-BE49-F238E27FC236}">
                <a16:creationId xmlns:a16="http://schemas.microsoft.com/office/drawing/2014/main" id="{8152BEE8-35A2-4578-B8BC-DD88A07571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54" y="5097543"/>
            <a:ext cx="2034699" cy="5049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894E710-92D8-4F54-A40D-6524D6BA9096}"/>
              </a:ext>
            </a:extLst>
          </p:cNvPr>
          <p:cNvSpPr txBox="1"/>
          <p:nvPr/>
        </p:nvSpPr>
        <p:spPr>
          <a:xfrm>
            <a:off x="-1008886" y="266098"/>
            <a:ext cx="10025449" cy="584775"/>
          </a:xfrm>
          <a:prstGeom prst="rect">
            <a:avLst/>
          </a:prstGeom>
          <a:noFill/>
        </p:spPr>
        <p:txBody>
          <a:bodyPr wrap="square" rtlCol="0">
            <a:spAutoFit/>
          </a:bodyPr>
          <a:lstStyle/>
          <a:p>
            <a:pPr algn="ctr"/>
            <a:r>
              <a:rPr lang="en-GB" sz="3200" b="1" dirty="0">
                <a:solidFill>
                  <a:srgbClr val="843C0C"/>
                </a:solidFill>
              </a:rPr>
              <a:t>We are caretakers of God’s creation</a:t>
            </a:r>
            <a:endParaRPr lang="en-IE" sz="3200" b="1" dirty="0">
              <a:solidFill>
                <a:srgbClr val="843C0C"/>
              </a:solidFill>
            </a:endParaRPr>
          </a:p>
        </p:txBody>
      </p:sp>
      <p:sp>
        <p:nvSpPr>
          <p:cNvPr id="5" name="TextBox 4">
            <a:extLst>
              <a:ext uri="{FF2B5EF4-FFF2-40B4-BE49-F238E27FC236}">
                <a16:creationId xmlns:a16="http://schemas.microsoft.com/office/drawing/2014/main" id="{2CB2AE08-FF8C-4447-BCC7-9A9AED3D7C01}"/>
              </a:ext>
            </a:extLst>
          </p:cNvPr>
          <p:cNvSpPr txBox="1"/>
          <p:nvPr/>
        </p:nvSpPr>
        <p:spPr>
          <a:xfrm>
            <a:off x="870714" y="1078898"/>
            <a:ext cx="6038469" cy="2062103"/>
          </a:xfrm>
          <a:prstGeom prst="rect">
            <a:avLst/>
          </a:prstGeom>
          <a:noFill/>
        </p:spPr>
        <p:txBody>
          <a:bodyPr wrap="square" rtlCol="0">
            <a:spAutoFit/>
          </a:bodyPr>
          <a:lstStyle/>
          <a:p>
            <a:pPr algn="ctr"/>
            <a:r>
              <a:rPr lang="en-GB" sz="3200" dirty="0">
                <a:solidFill>
                  <a:srgbClr val="843C0C"/>
                </a:solidFill>
              </a:rPr>
              <a:t>Enjoy the world that God has entrusted to us and enjoy yourself.  God created each of us in his image and didn’t make any mistakes.  </a:t>
            </a:r>
          </a:p>
        </p:txBody>
      </p:sp>
      <p:sp>
        <p:nvSpPr>
          <p:cNvPr id="16" name="TextBox 15">
            <a:extLst>
              <a:ext uri="{FF2B5EF4-FFF2-40B4-BE49-F238E27FC236}">
                <a16:creationId xmlns:a16="http://schemas.microsoft.com/office/drawing/2014/main" id="{8211FB81-D562-463F-A3FC-8CEF30FC0856}"/>
              </a:ext>
            </a:extLst>
          </p:cNvPr>
          <p:cNvSpPr txBox="1"/>
          <p:nvPr/>
        </p:nvSpPr>
        <p:spPr>
          <a:xfrm>
            <a:off x="723020" y="3281934"/>
            <a:ext cx="6851637" cy="1477328"/>
          </a:xfrm>
          <a:prstGeom prst="rect">
            <a:avLst/>
          </a:prstGeom>
          <a:noFill/>
        </p:spPr>
        <p:txBody>
          <a:bodyPr wrap="square">
            <a:spAutoFit/>
          </a:bodyPr>
          <a:lstStyle/>
          <a:p>
            <a:pPr algn="ctr"/>
            <a:r>
              <a:rPr lang="en-GB" sz="3200" dirty="0">
                <a:solidFill>
                  <a:srgbClr val="843C0C"/>
                </a:solidFill>
              </a:rPr>
              <a:t>Say to yourself today, </a:t>
            </a:r>
          </a:p>
          <a:p>
            <a:pPr algn="ctr"/>
            <a:r>
              <a:rPr lang="en-GB" sz="3200" b="1" i="1" dirty="0">
                <a:solidFill>
                  <a:srgbClr val="843C0C"/>
                </a:solidFill>
              </a:rPr>
              <a:t>‘I am fearfully and wonderfully made.’  </a:t>
            </a:r>
          </a:p>
          <a:p>
            <a:pPr algn="r"/>
            <a:endParaRPr lang="en-GB" sz="800" b="1" dirty="0">
              <a:solidFill>
                <a:srgbClr val="843C0C"/>
              </a:solidFill>
            </a:endParaRPr>
          </a:p>
          <a:p>
            <a:pPr algn="r"/>
            <a:r>
              <a:rPr lang="en-GB" dirty="0">
                <a:solidFill>
                  <a:srgbClr val="843C0C"/>
                </a:solidFill>
              </a:rPr>
              <a:t>Psalm 139:14</a:t>
            </a:r>
            <a:endParaRPr lang="en-IE" dirty="0">
              <a:solidFill>
                <a:srgbClr val="843C0C"/>
              </a:solidFill>
            </a:endParaRPr>
          </a:p>
        </p:txBody>
      </p:sp>
      <p:pic>
        <p:nvPicPr>
          <p:cNvPr id="2" name="Picture 1">
            <a:extLst>
              <a:ext uri="{FF2B5EF4-FFF2-40B4-BE49-F238E27FC236}">
                <a16:creationId xmlns:a16="http://schemas.microsoft.com/office/drawing/2014/main" id="{CF614BAD-AEF8-418D-8C1A-416DD473D58F}"/>
              </a:ext>
            </a:extLst>
          </p:cNvPr>
          <p:cNvPicPr>
            <a:picLocks noChangeAspect="1"/>
          </p:cNvPicPr>
          <p:nvPr/>
        </p:nvPicPr>
        <p:blipFill>
          <a:blip r:embed="rId5"/>
          <a:stretch>
            <a:fillRect/>
          </a:stretch>
        </p:blipFill>
        <p:spPr>
          <a:xfrm>
            <a:off x="6729729" y="5121757"/>
            <a:ext cx="1396105" cy="274344"/>
          </a:xfrm>
          <a:prstGeom prst="rect">
            <a:avLst/>
          </a:prstGeom>
        </p:spPr>
      </p:pic>
    </p:spTree>
    <p:extLst>
      <p:ext uri="{BB962C8B-B14F-4D97-AF65-F5344CB8AC3E}">
        <p14:creationId xmlns:p14="http://schemas.microsoft.com/office/powerpoint/2010/main" val="3329566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od floor png images | PNGEgg">
            <a:extLst>
              <a:ext uri="{FF2B5EF4-FFF2-40B4-BE49-F238E27FC236}">
                <a16:creationId xmlns:a16="http://schemas.microsoft.com/office/drawing/2014/main" id="{5F52539E-6A3F-4A8A-A1A1-E0AF5E0CFC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648"/>
          <a:stretch/>
        </p:blipFill>
        <p:spPr bwMode="auto">
          <a:xfrm>
            <a:off x="0" y="5618328"/>
            <a:ext cx="12192000" cy="123967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EA281872-6235-41B3-9205-37E65D127FE6}"/>
              </a:ext>
            </a:extLst>
          </p:cNvPr>
          <p:cNvSpPr>
            <a:spLocks noGrp="1"/>
          </p:cNvSpPr>
          <p:nvPr>
            <p:ph type="subTitle" idx="1"/>
          </p:nvPr>
        </p:nvSpPr>
        <p:spPr>
          <a:xfrm>
            <a:off x="-390872" y="5892240"/>
            <a:ext cx="4992898" cy="691846"/>
          </a:xfrm>
        </p:spPr>
        <p:txBody>
          <a:bodyPr>
            <a:normAutofit/>
          </a:bodyPr>
          <a:lstStyle/>
          <a:p>
            <a:r>
              <a:rPr lang="en-GB" sz="4000" b="1" dirty="0">
                <a:solidFill>
                  <a:srgbClr val="FFC000"/>
                </a:solidFill>
                <a:effectLst>
                  <a:outerShdw blurRad="38100" dist="38100" dir="2700000" algn="tl">
                    <a:srgbClr val="000000">
                      <a:alpha val="43137"/>
                    </a:srgbClr>
                  </a:outerShdw>
                </a:effectLst>
              </a:rPr>
              <a:t>October 3</a:t>
            </a:r>
            <a:r>
              <a:rPr lang="en-GB" sz="4000" b="1" baseline="30000" dirty="0">
                <a:solidFill>
                  <a:srgbClr val="FFC000"/>
                </a:solidFill>
                <a:effectLst>
                  <a:outerShdw blurRad="38100" dist="38100" dir="2700000" algn="tl">
                    <a:srgbClr val="000000">
                      <a:alpha val="43137"/>
                    </a:srgbClr>
                  </a:outerShdw>
                </a:effectLst>
              </a:rPr>
              <a:t>rd</a:t>
            </a:r>
            <a:r>
              <a:rPr lang="en-GB" sz="4000" b="1" dirty="0">
                <a:solidFill>
                  <a:srgbClr val="FFC000"/>
                </a:solidFill>
                <a:effectLst>
                  <a:outerShdw blurRad="38100" dist="38100" dir="2700000" algn="tl">
                    <a:srgbClr val="000000">
                      <a:alpha val="43137"/>
                    </a:srgbClr>
                  </a:outerShdw>
                </a:effectLst>
              </a:rPr>
              <a:t> Sunday</a:t>
            </a:r>
            <a:endParaRPr lang="en-IE" sz="4000" b="1" dirty="0">
              <a:solidFill>
                <a:srgbClr val="FFFFFF"/>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9D331E6D-3E78-4DEF-84A6-C59FC99A2140}"/>
              </a:ext>
            </a:extLst>
          </p:cNvPr>
          <p:cNvSpPr txBox="1"/>
          <p:nvPr/>
        </p:nvSpPr>
        <p:spPr>
          <a:xfrm>
            <a:off x="436606" y="140175"/>
            <a:ext cx="10607314" cy="1446550"/>
          </a:xfrm>
          <a:prstGeom prst="rect">
            <a:avLst/>
          </a:prstGeom>
          <a:noFill/>
        </p:spPr>
        <p:txBody>
          <a:bodyPr wrap="square" rtlCol="0">
            <a:spAutoFit/>
          </a:bodyPr>
          <a:lstStyle/>
          <a:p>
            <a:pPr algn="ctr"/>
            <a:r>
              <a:rPr lang="en-GB" sz="3200" b="1" dirty="0">
                <a:solidFill>
                  <a:srgbClr val="843C0C"/>
                </a:solidFill>
              </a:rPr>
              <a:t>“There is no such thing as ‘away’ when we throw anything away it must go somewhere.”  </a:t>
            </a:r>
          </a:p>
          <a:p>
            <a:pPr algn="r"/>
            <a:r>
              <a:rPr lang="en-GB" sz="2400" dirty="0">
                <a:solidFill>
                  <a:srgbClr val="843C0C"/>
                </a:solidFill>
              </a:rPr>
              <a:t>Annie Leonard.</a:t>
            </a:r>
            <a:endParaRPr lang="en-IE" sz="2400" dirty="0">
              <a:solidFill>
                <a:srgbClr val="843C0C"/>
              </a:solidFill>
            </a:endParaRPr>
          </a:p>
        </p:txBody>
      </p:sp>
      <p:pic>
        <p:nvPicPr>
          <p:cNvPr id="3076" name="Picture 4" descr="recycle globe - Laminate Solutions">
            <a:extLst>
              <a:ext uri="{FF2B5EF4-FFF2-40B4-BE49-F238E27FC236}">
                <a16:creationId xmlns:a16="http://schemas.microsoft.com/office/drawing/2014/main" id="{5419038F-1554-4782-B026-C6ED50CB0E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900" b="16296"/>
          <a:stretch/>
        </p:blipFill>
        <p:spPr bwMode="auto">
          <a:xfrm>
            <a:off x="8666699" y="1758753"/>
            <a:ext cx="3158936" cy="300281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B937568-EAD7-4253-852C-1FE2687AC8F6}"/>
              </a:ext>
            </a:extLst>
          </p:cNvPr>
          <p:cNvSpPr txBox="1"/>
          <p:nvPr/>
        </p:nvSpPr>
        <p:spPr>
          <a:xfrm>
            <a:off x="6787979" y="5830618"/>
            <a:ext cx="5243383" cy="830997"/>
          </a:xfrm>
          <a:prstGeom prst="rect">
            <a:avLst/>
          </a:prstGeom>
          <a:noFill/>
        </p:spPr>
        <p:txBody>
          <a:bodyPr wrap="square" rtlCol="0">
            <a:spAutoFit/>
          </a:bodyPr>
          <a:lstStyle/>
          <a:p>
            <a:pPr algn="ctr"/>
            <a:r>
              <a:rPr lang="en-GB" sz="2400" b="1" dirty="0">
                <a:solidFill>
                  <a:schemeClr val="accent6">
                    <a:lumMod val="40000"/>
                    <a:lumOff val="60000"/>
                  </a:schemeClr>
                </a:solidFill>
                <a:effectLst>
                  <a:outerShdw blurRad="38100" dist="38100" dir="2700000" algn="tl">
                    <a:srgbClr val="000000">
                      <a:alpha val="43137"/>
                    </a:srgbClr>
                  </a:outerShdw>
                </a:effectLst>
              </a:rPr>
              <a:t>Take a small step and together </a:t>
            </a:r>
          </a:p>
          <a:p>
            <a:pPr algn="ctr"/>
            <a:r>
              <a:rPr lang="en-GB" sz="2400" b="1" dirty="0">
                <a:solidFill>
                  <a:schemeClr val="accent6">
                    <a:lumMod val="40000"/>
                    <a:lumOff val="60000"/>
                  </a:schemeClr>
                </a:solidFill>
                <a:effectLst>
                  <a:outerShdw blurRad="38100" dist="38100" dir="2700000" algn="tl">
                    <a:srgbClr val="000000">
                      <a:alpha val="43137"/>
                    </a:srgbClr>
                  </a:outerShdw>
                </a:effectLst>
              </a:rPr>
              <a:t>we will change the world.</a:t>
            </a:r>
            <a:endParaRPr lang="en-IE" sz="2400" b="1" dirty="0">
              <a:solidFill>
                <a:schemeClr val="accent6">
                  <a:lumMod val="40000"/>
                  <a:lumOff val="60000"/>
                </a:schemeClr>
              </a:solidFill>
              <a:effectLst>
                <a:outerShdw blurRad="38100" dist="38100" dir="2700000" algn="tl">
                  <a:srgbClr val="000000">
                    <a:alpha val="43137"/>
                  </a:srgbClr>
                </a:outerShdw>
              </a:effectLst>
            </a:endParaRPr>
          </a:p>
        </p:txBody>
      </p:sp>
      <p:pic>
        <p:nvPicPr>
          <p:cNvPr id="10" name="Picture 2" descr="Bonnybrook Parish Logo with Eco-Aware imagery of a tree and the world">
            <a:extLst>
              <a:ext uri="{FF2B5EF4-FFF2-40B4-BE49-F238E27FC236}">
                <a16:creationId xmlns:a16="http://schemas.microsoft.com/office/drawing/2014/main" id="{B2C0C582-2993-44CF-8647-1120BEBD1B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5414" y="5099247"/>
            <a:ext cx="2034699" cy="5049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AC1983B-0AB5-4882-84D1-558E7093E546}"/>
              </a:ext>
            </a:extLst>
          </p:cNvPr>
          <p:cNvSpPr txBox="1"/>
          <p:nvPr/>
        </p:nvSpPr>
        <p:spPr>
          <a:xfrm>
            <a:off x="537352" y="1635664"/>
            <a:ext cx="8129347" cy="1384995"/>
          </a:xfrm>
          <a:prstGeom prst="rect">
            <a:avLst/>
          </a:prstGeom>
          <a:noFill/>
        </p:spPr>
        <p:txBody>
          <a:bodyPr wrap="square">
            <a:spAutoFit/>
          </a:bodyPr>
          <a:lstStyle/>
          <a:p>
            <a:pPr algn="ctr"/>
            <a:r>
              <a:rPr lang="en-GB" sz="2800" b="1" dirty="0">
                <a:solidFill>
                  <a:srgbClr val="843C0C"/>
                </a:solidFill>
              </a:rPr>
              <a:t>Make sure you know what to </a:t>
            </a:r>
            <a:r>
              <a:rPr lang="en-GB" sz="2800" b="1" dirty="0">
                <a:solidFill>
                  <a:schemeClr val="accent6">
                    <a:lumMod val="75000"/>
                  </a:schemeClr>
                </a:solidFill>
              </a:rPr>
              <a:t>RECYCLE. </a:t>
            </a:r>
          </a:p>
          <a:p>
            <a:pPr algn="ctr"/>
            <a:r>
              <a:rPr lang="en-GB" sz="2800" b="1" dirty="0">
                <a:solidFill>
                  <a:srgbClr val="843C0C"/>
                </a:solidFill>
              </a:rPr>
              <a:t>Articles in your Green Bin should be clean, </a:t>
            </a:r>
          </a:p>
          <a:p>
            <a:pPr algn="ctr"/>
            <a:r>
              <a:rPr lang="en-GB" sz="2800" b="1" dirty="0">
                <a:solidFill>
                  <a:srgbClr val="843C0C"/>
                </a:solidFill>
              </a:rPr>
              <a:t>dry and loose. For tip see: </a:t>
            </a:r>
            <a:r>
              <a:rPr lang="en-GB" sz="2800" b="1" dirty="0">
                <a:solidFill>
                  <a:srgbClr val="843C0C"/>
                </a:solidFill>
                <a:hlinkClick r:id="rId5"/>
              </a:rPr>
              <a:t>www.mywaste.ie</a:t>
            </a:r>
            <a:r>
              <a:rPr lang="en-GB" sz="2800" b="1" dirty="0">
                <a:solidFill>
                  <a:srgbClr val="843C0C"/>
                </a:solidFill>
              </a:rPr>
              <a:t> </a:t>
            </a:r>
            <a:endParaRPr lang="en-IE" sz="2800" b="1" dirty="0">
              <a:solidFill>
                <a:schemeClr val="accent6">
                  <a:lumMod val="75000"/>
                </a:schemeClr>
              </a:solidFill>
            </a:endParaRPr>
          </a:p>
        </p:txBody>
      </p:sp>
      <p:pic>
        <p:nvPicPr>
          <p:cNvPr id="6" name="Picture 5">
            <a:extLst>
              <a:ext uri="{FF2B5EF4-FFF2-40B4-BE49-F238E27FC236}">
                <a16:creationId xmlns:a16="http://schemas.microsoft.com/office/drawing/2014/main" id="{C0C80C81-1AB1-40D2-9DA9-BDD156B42407}"/>
              </a:ext>
            </a:extLst>
          </p:cNvPr>
          <p:cNvPicPr>
            <a:picLocks noChangeAspect="1"/>
          </p:cNvPicPr>
          <p:nvPr/>
        </p:nvPicPr>
        <p:blipFill>
          <a:blip r:embed="rId6"/>
          <a:stretch>
            <a:fillRect/>
          </a:stretch>
        </p:blipFill>
        <p:spPr>
          <a:xfrm>
            <a:off x="2995226" y="3133564"/>
            <a:ext cx="3295513" cy="2257535"/>
          </a:xfrm>
          <a:prstGeom prst="rect">
            <a:avLst/>
          </a:prstGeom>
        </p:spPr>
      </p:pic>
      <p:pic>
        <p:nvPicPr>
          <p:cNvPr id="12" name="Picture 11" descr="Logo&#10;&#10;Description automatically generated">
            <a:extLst>
              <a:ext uri="{FF2B5EF4-FFF2-40B4-BE49-F238E27FC236}">
                <a16:creationId xmlns:a16="http://schemas.microsoft.com/office/drawing/2014/main" id="{4853A2CB-CF3D-49B5-9E3B-234D0AB92A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348" y="5206029"/>
            <a:ext cx="1395013" cy="270161"/>
          </a:xfrm>
          <a:prstGeom prst="rect">
            <a:avLst/>
          </a:prstGeom>
        </p:spPr>
      </p:pic>
    </p:spTree>
    <p:extLst>
      <p:ext uri="{BB962C8B-B14F-4D97-AF65-F5344CB8AC3E}">
        <p14:creationId xmlns:p14="http://schemas.microsoft.com/office/powerpoint/2010/main" val="37181111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od floor png images | PNGEgg">
            <a:extLst>
              <a:ext uri="{FF2B5EF4-FFF2-40B4-BE49-F238E27FC236}">
                <a16:creationId xmlns:a16="http://schemas.microsoft.com/office/drawing/2014/main" id="{5F52539E-6A3F-4A8A-A1A1-E0AF5E0CFC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648"/>
          <a:stretch/>
        </p:blipFill>
        <p:spPr bwMode="auto">
          <a:xfrm>
            <a:off x="0" y="5618328"/>
            <a:ext cx="12192000" cy="123967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EA281872-6235-41B3-9205-37E65D127FE6}"/>
              </a:ext>
            </a:extLst>
          </p:cNvPr>
          <p:cNvSpPr>
            <a:spLocks noGrp="1"/>
          </p:cNvSpPr>
          <p:nvPr>
            <p:ph type="subTitle" idx="1"/>
          </p:nvPr>
        </p:nvSpPr>
        <p:spPr>
          <a:xfrm>
            <a:off x="160638" y="5809187"/>
            <a:ext cx="7190666" cy="691846"/>
          </a:xfrm>
        </p:spPr>
        <p:txBody>
          <a:bodyPr>
            <a:normAutofit/>
          </a:bodyPr>
          <a:lstStyle/>
          <a:p>
            <a:pPr algn="l"/>
            <a:r>
              <a:rPr lang="en-GB" sz="3200" b="1" dirty="0">
                <a:solidFill>
                  <a:srgbClr val="FFC000"/>
                </a:solidFill>
                <a:effectLst>
                  <a:outerShdw blurRad="38100" dist="38100" dir="2700000" algn="tl">
                    <a:srgbClr val="000000">
                      <a:alpha val="43137"/>
                    </a:srgbClr>
                  </a:outerShdw>
                </a:effectLst>
              </a:rPr>
              <a:t>October 4</a:t>
            </a:r>
            <a:r>
              <a:rPr lang="en-GB" sz="3200" b="1" baseline="30000" dirty="0">
                <a:solidFill>
                  <a:srgbClr val="FFC000"/>
                </a:solidFill>
                <a:effectLst>
                  <a:outerShdw blurRad="38100" dist="38100" dir="2700000" algn="tl">
                    <a:srgbClr val="000000">
                      <a:alpha val="43137"/>
                    </a:srgbClr>
                  </a:outerShdw>
                </a:effectLst>
              </a:rPr>
              <a:t>th</a:t>
            </a:r>
            <a:r>
              <a:rPr lang="en-GB" sz="3200" b="1" dirty="0">
                <a:solidFill>
                  <a:srgbClr val="FFC000"/>
                </a:solidFill>
                <a:effectLst>
                  <a:outerShdw blurRad="38100" dist="38100" dir="2700000" algn="tl">
                    <a:srgbClr val="000000">
                      <a:alpha val="43137"/>
                    </a:srgbClr>
                  </a:outerShdw>
                </a:effectLst>
              </a:rPr>
              <a:t> Feast of St. Francis of Assisi</a:t>
            </a:r>
            <a:endParaRPr lang="en-IE" sz="3200" b="1" dirty="0">
              <a:solidFill>
                <a:srgbClr val="FFFFFF"/>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6AB4D264-E237-4C2B-A6C1-A3E490DD0F92}"/>
              </a:ext>
            </a:extLst>
          </p:cNvPr>
          <p:cNvSpPr txBox="1"/>
          <p:nvPr/>
        </p:nvSpPr>
        <p:spPr>
          <a:xfrm>
            <a:off x="6787979" y="5830618"/>
            <a:ext cx="5243383" cy="830997"/>
          </a:xfrm>
          <a:prstGeom prst="rect">
            <a:avLst/>
          </a:prstGeom>
          <a:noFill/>
        </p:spPr>
        <p:txBody>
          <a:bodyPr wrap="square" rtlCol="0">
            <a:spAutoFit/>
          </a:bodyPr>
          <a:lstStyle/>
          <a:p>
            <a:pPr algn="ctr"/>
            <a:r>
              <a:rPr lang="en-GB" sz="2400" b="1" dirty="0">
                <a:solidFill>
                  <a:schemeClr val="accent6">
                    <a:lumMod val="40000"/>
                    <a:lumOff val="60000"/>
                  </a:schemeClr>
                </a:solidFill>
                <a:effectLst>
                  <a:outerShdw blurRad="38100" dist="38100" dir="2700000" algn="tl">
                    <a:srgbClr val="000000">
                      <a:alpha val="43137"/>
                    </a:srgbClr>
                  </a:outerShdw>
                </a:effectLst>
              </a:rPr>
              <a:t>Take a small step and together </a:t>
            </a:r>
          </a:p>
          <a:p>
            <a:pPr algn="ctr"/>
            <a:r>
              <a:rPr lang="en-GB" sz="2400" b="1" dirty="0">
                <a:solidFill>
                  <a:schemeClr val="accent6">
                    <a:lumMod val="40000"/>
                    <a:lumOff val="60000"/>
                  </a:schemeClr>
                </a:solidFill>
                <a:effectLst>
                  <a:outerShdw blurRad="38100" dist="38100" dir="2700000" algn="tl">
                    <a:srgbClr val="000000">
                      <a:alpha val="43137"/>
                    </a:srgbClr>
                  </a:outerShdw>
                </a:effectLst>
              </a:rPr>
              <a:t>we will change the world.</a:t>
            </a:r>
            <a:endParaRPr lang="en-IE" sz="2400" b="1" dirty="0">
              <a:solidFill>
                <a:schemeClr val="accent6">
                  <a:lumMod val="40000"/>
                  <a:lumOff val="60000"/>
                </a:schemeClr>
              </a:solidFill>
              <a:effectLst>
                <a:outerShdw blurRad="38100" dist="38100" dir="2700000" algn="tl">
                  <a:srgbClr val="000000">
                    <a:alpha val="43137"/>
                  </a:srgbClr>
                </a:outerShdw>
              </a:effectLst>
            </a:endParaRPr>
          </a:p>
        </p:txBody>
      </p:sp>
      <p:pic>
        <p:nvPicPr>
          <p:cNvPr id="9" name="Picture 2" descr="Bonnybrook Parish Logo with Eco-Aware imagery of a tree and the world">
            <a:extLst>
              <a:ext uri="{FF2B5EF4-FFF2-40B4-BE49-F238E27FC236}">
                <a16:creationId xmlns:a16="http://schemas.microsoft.com/office/drawing/2014/main" id="{9A7576EE-2E32-44DE-B001-E56ABF82E2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11" y="5091931"/>
            <a:ext cx="2034699" cy="5049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8909246-BE4C-4080-B5D6-9B5DE8FF7D69}"/>
              </a:ext>
            </a:extLst>
          </p:cNvPr>
          <p:cNvPicPr>
            <a:picLocks noChangeAspect="1"/>
          </p:cNvPicPr>
          <p:nvPr/>
        </p:nvPicPr>
        <p:blipFill rotWithShape="1">
          <a:blip r:embed="rId4"/>
          <a:srcRect t="2030" r="-1" b="6468"/>
          <a:stretch/>
        </p:blipFill>
        <p:spPr>
          <a:xfrm>
            <a:off x="4913259" y="19087"/>
            <a:ext cx="7278741" cy="557781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p:nvSpPr>
          <p:cNvPr id="11" name="TextBox 10">
            <a:extLst>
              <a:ext uri="{FF2B5EF4-FFF2-40B4-BE49-F238E27FC236}">
                <a16:creationId xmlns:a16="http://schemas.microsoft.com/office/drawing/2014/main" id="{A928ACA5-E785-4EE2-80F0-572C04A5AEB9}"/>
              </a:ext>
            </a:extLst>
          </p:cNvPr>
          <p:cNvSpPr txBox="1"/>
          <p:nvPr/>
        </p:nvSpPr>
        <p:spPr>
          <a:xfrm>
            <a:off x="305899" y="629826"/>
            <a:ext cx="4814741" cy="3929281"/>
          </a:xfrm>
          <a:prstGeom prst="rect">
            <a:avLst/>
          </a:prstGeom>
          <a:noFill/>
        </p:spPr>
        <p:txBody>
          <a:bodyPr wrap="square">
            <a:spAutoFit/>
          </a:bodyPr>
          <a:lstStyle/>
          <a:p>
            <a:pPr marR="0" lvl="0" fontAlgn="auto">
              <a:lnSpc>
                <a:spcPct val="90000"/>
              </a:lnSpc>
              <a:spcBef>
                <a:spcPts val="1000"/>
              </a:spcBef>
              <a:spcAft>
                <a:spcPts val="0"/>
              </a:spcAft>
              <a:buClrTx/>
              <a:buSzTx/>
              <a:tabLst/>
              <a:defRPr/>
            </a:pPr>
            <a:r>
              <a:rPr kumimoji="0" lang="en-US" altLang="en-US" sz="2400" b="0" i="0" u="none" strike="noStrike" cap="none" spc="0" normalizeH="0" baseline="0" noProof="0" dirty="0">
                <a:ln>
                  <a:noFill/>
                </a:ln>
                <a:effectLst/>
                <a:uLnTx/>
                <a:uFillTx/>
              </a:rPr>
              <a:t>“Saint Francis of Assisi reminds us  that our common home is like a sister with whom we share our life, and a beautiful mother who opens her arms to embrace us….”</a:t>
            </a:r>
          </a:p>
          <a:p>
            <a:pPr marR="0" lvl="0" fontAlgn="auto">
              <a:lnSpc>
                <a:spcPct val="90000"/>
              </a:lnSpc>
              <a:spcBef>
                <a:spcPts val="1000"/>
              </a:spcBef>
              <a:spcAft>
                <a:spcPts val="0"/>
              </a:spcAft>
              <a:buClrTx/>
              <a:buSzTx/>
              <a:tabLst/>
              <a:defRPr/>
            </a:pPr>
            <a:r>
              <a:rPr kumimoji="0" lang="en-US" altLang="en-US" sz="2400" b="0" i="0" u="none" strike="noStrike" cap="none" spc="0" normalizeH="0" baseline="0" noProof="0" dirty="0">
                <a:ln>
                  <a:noFill/>
                </a:ln>
                <a:effectLst/>
                <a:uLnTx/>
                <a:uFillTx/>
              </a:rPr>
              <a:t> (Laudato Si’, 1)</a:t>
            </a:r>
          </a:p>
          <a:p>
            <a:pPr marR="0" lvl="0" fontAlgn="auto">
              <a:lnSpc>
                <a:spcPct val="90000"/>
              </a:lnSpc>
              <a:spcBef>
                <a:spcPts val="1000"/>
              </a:spcBef>
              <a:spcAft>
                <a:spcPts val="0"/>
              </a:spcAft>
              <a:buClrTx/>
              <a:buSzTx/>
              <a:tabLst/>
              <a:defRPr/>
            </a:pPr>
            <a:endParaRPr lang="en-US" altLang="en-US" sz="2400" dirty="0"/>
          </a:p>
          <a:p>
            <a:pPr marL="342900" marR="0" lvl="0" indent="-342900" fontAlgn="auto">
              <a:lnSpc>
                <a:spcPct val="90000"/>
              </a:lnSpc>
              <a:spcBef>
                <a:spcPts val="1000"/>
              </a:spcBef>
              <a:spcAft>
                <a:spcPts val="0"/>
              </a:spcAft>
              <a:buClrTx/>
              <a:buSzTx/>
              <a:buFont typeface="Arial" panose="020B0604020202020204" pitchFamily="34" charset="0"/>
              <a:buChar char="•"/>
              <a:tabLst/>
              <a:defRPr/>
            </a:pPr>
            <a:r>
              <a:rPr kumimoji="0" lang="en-US" altLang="en-US" sz="2400" b="0" i="0" u="none" strike="noStrike" cap="none" spc="0" normalizeH="0" baseline="0" noProof="0" dirty="0">
                <a:ln>
                  <a:noFill/>
                </a:ln>
                <a:effectLst/>
                <a:uLnTx/>
                <a:uFillTx/>
              </a:rPr>
              <a:t>Plant a native Irish Tree / fruit trees </a:t>
            </a:r>
            <a:r>
              <a:rPr kumimoji="0" lang="en-US" altLang="en-US" sz="2400" b="0" i="0" u="none" strike="noStrike" cap="none" spc="0" normalizeH="0" baseline="0" noProof="0" dirty="0">
                <a:ln>
                  <a:noFill/>
                </a:ln>
                <a:effectLst/>
                <a:uLnTx/>
                <a:uFillTx/>
                <a:hlinkClick r:id="rId5"/>
              </a:rPr>
              <a:t>www.easytreesie.com</a:t>
            </a:r>
            <a:r>
              <a:rPr kumimoji="0" lang="en-US" altLang="en-US" sz="2400" b="0" i="0" u="none" strike="noStrike" cap="none" spc="0" normalizeH="0" baseline="0" noProof="0" dirty="0">
                <a:ln>
                  <a:noFill/>
                </a:ln>
                <a:effectLst/>
                <a:uLnTx/>
                <a:uFillTx/>
              </a:rPr>
              <a:t> </a:t>
            </a:r>
          </a:p>
          <a:p>
            <a:pPr marL="342900" marR="0" lvl="0" indent="-342900" fontAlgn="auto">
              <a:lnSpc>
                <a:spcPct val="90000"/>
              </a:lnSpc>
              <a:spcBef>
                <a:spcPts val="1000"/>
              </a:spcBef>
              <a:spcAft>
                <a:spcPts val="0"/>
              </a:spcAft>
              <a:buClrTx/>
              <a:buSzTx/>
              <a:buFont typeface="Arial" panose="020B0604020202020204" pitchFamily="34" charset="0"/>
              <a:buChar char="•"/>
              <a:tabLst/>
              <a:defRPr/>
            </a:pPr>
            <a:r>
              <a:rPr lang="en-US" altLang="en-US" sz="2400" dirty="0"/>
              <a:t>Host a blessing for pets</a:t>
            </a:r>
            <a:endParaRPr kumimoji="0" lang="en-US" altLang="en-US" sz="2400" b="0" i="0" u="none" strike="noStrike" cap="none" spc="0" normalizeH="0" baseline="0" noProof="0" dirty="0">
              <a:ln>
                <a:noFill/>
              </a:ln>
              <a:effectLst/>
              <a:uLnTx/>
              <a:uFillTx/>
            </a:endParaRPr>
          </a:p>
        </p:txBody>
      </p:sp>
      <p:pic>
        <p:nvPicPr>
          <p:cNvPr id="12" name="Picture 11" descr="Logo&#10;&#10;Description automatically generated">
            <a:extLst>
              <a:ext uri="{FF2B5EF4-FFF2-40B4-BE49-F238E27FC236}">
                <a16:creationId xmlns:a16="http://schemas.microsoft.com/office/drawing/2014/main" id="{76CDF5C4-085F-4A76-81AD-8CFD0E71EF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4078" y="5209333"/>
            <a:ext cx="1395013" cy="270161"/>
          </a:xfrm>
          <a:prstGeom prst="rect">
            <a:avLst/>
          </a:prstGeom>
        </p:spPr>
      </p:pic>
    </p:spTree>
    <p:extLst>
      <p:ext uri="{BB962C8B-B14F-4D97-AF65-F5344CB8AC3E}">
        <p14:creationId xmlns:p14="http://schemas.microsoft.com/office/powerpoint/2010/main" val="8665396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8BC803E-13F3-4DAB-B17C-BEB007616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1" name="Rectangle 20">
            <a:extLst>
              <a:ext uri="{FF2B5EF4-FFF2-40B4-BE49-F238E27FC236}">
                <a16:creationId xmlns:a16="http://schemas.microsoft.com/office/drawing/2014/main" id="{B8DDE571-E57F-4AB5-83C7-30EB5DDCC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extBox 1">
            <a:extLst>
              <a:ext uri="{FF2B5EF4-FFF2-40B4-BE49-F238E27FC236}">
                <a16:creationId xmlns:a16="http://schemas.microsoft.com/office/drawing/2014/main" id="{3F55D86D-728B-4920-99D0-E92703B26C22}"/>
              </a:ext>
            </a:extLst>
          </p:cNvPr>
          <p:cNvSpPr txBox="1"/>
          <p:nvPr/>
        </p:nvSpPr>
        <p:spPr>
          <a:xfrm>
            <a:off x="426766" y="777175"/>
            <a:ext cx="5201983" cy="5759549"/>
          </a:xfrm>
          <a:prstGeom prst="rect">
            <a:avLst/>
          </a:prstGeom>
        </p:spPr>
        <p:txBody>
          <a:bodyPr vert="horz" lIns="91440" tIns="45720" rIns="91440" bIns="45720" rtlCol="0">
            <a:normAutofit lnSpcReduction="10000"/>
          </a:bodyPr>
          <a:lstStyle/>
          <a:p>
            <a:pPr marL="0" marR="0" lvl="0" indent="0" algn="l" defTabSz="914377"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This year we have an opportunity like no other! Two vital UN Conferences take place this Autumn: COP15 on Biodiversity &amp; COP26 on Climate Change!</a:t>
            </a:r>
            <a:endPar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342891" marR="0" lvl="0" indent="-342891" algn="l" defTabSz="914377"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IE" sz="24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Just as we need world leaders to take bold action to address the ecological crisis, Pope Francis is inviting all Catholics to sign this petition calling on global leaders to act! </a:t>
            </a:r>
          </a:p>
          <a:p>
            <a:pPr marL="342891" marR="0" lvl="0" indent="-342891" algn="l" defTabSz="914377"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IE"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This is a </a:t>
            </a:r>
            <a:r>
              <a:rPr kumimoji="0" lang="en-IE" sz="24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key</a:t>
            </a:r>
            <a:r>
              <a:rPr kumimoji="0" lang="en-IE"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IE" sz="24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action</a:t>
            </a:r>
            <a:r>
              <a:rPr kumimoji="0" lang="en-IE"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for Catholics during the </a:t>
            </a:r>
            <a:r>
              <a:rPr kumimoji="0" lang="en-IE" sz="24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Season of Creation. </a:t>
            </a:r>
          </a:p>
          <a:p>
            <a:pPr marL="342891" marR="0" lvl="0" indent="-342891" algn="l" defTabSz="914377"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IE" sz="24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Please go to: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extLst>
                    <a:ext uri="{A12FA001-AC4F-418D-AE19-62706E023703}">
                      <ahyp:hlinkClr xmlns:ahyp="http://schemas.microsoft.com/office/drawing/2018/hyperlinkcolor" val="tx"/>
                    </a:ext>
                  </a:extLst>
                </a:hlinkClick>
              </a:rPr>
              <a:t>www.thecatholicpetition.org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and sign today. </a:t>
            </a:r>
          </a:p>
          <a:p>
            <a:pPr marL="342891" marR="0" lvl="0" indent="-342891" algn="l" defTabSz="914377"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Your parish, diocese, school can also sign. </a:t>
            </a:r>
          </a:p>
          <a:p>
            <a:pPr marL="342891" marR="0" lvl="0" indent="-342891" algn="l" defTabSz="914377"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“Truly, much can be done!”(LS, 180). </a:t>
            </a:r>
          </a:p>
        </p:txBody>
      </p:sp>
      <p:pic>
        <p:nvPicPr>
          <p:cNvPr id="10" name="Picture 9">
            <a:extLst>
              <a:ext uri="{FF2B5EF4-FFF2-40B4-BE49-F238E27FC236}">
                <a16:creationId xmlns:a16="http://schemas.microsoft.com/office/drawing/2014/main" id="{E39AF5B5-3F2D-4AD7-9E12-B53FB647F16A}"/>
              </a:ext>
            </a:extLst>
          </p:cNvPr>
          <p:cNvPicPr>
            <a:picLocks noChangeAspect="1"/>
          </p:cNvPicPr>
          <p:nvPr/>
        </p:nvPicPr>
        <p:blipFill rotWithShape="1">
          <a:blip r:embed="rId4"/>
          <a:srcRect l="33952" t="11712" r="7974" b="18712"/>
          <a:stretch/>
        </p:blipFill>
        <p:spPr>
          <a:xfrm>
            <a:off x="5982159" y="159867"/>
            <a:ext cx="5740284" cy="3868436"/>
          </a:xfrm>
          <a:prstGeom prst="rect">
            <a:avLst/>
          </a:prstGeom>
        </p:spPr>
      </p:pic>
      <p:pic>
        <p:nvPicPr>
          <p:cNvPr id="16" name="Picture 15">
            <a:extLst>
              <a:ext uri="{FF2B5EF4-FFF2-40B4-BE49-F238E27FC236}">
                <a16:creationId xmlns:a16="http://schemas.microsoft.com/office/drawing/2014/main" id="{26812310-8FB7-4C11-9B7B-68E72E8C3727}"/>
              </a:ext>
            </a:extLst>
          </p:cNvPr>
          <p:cNvPicPr>
            <a:picLocks noChangeAspect="1"/>
          </p:cNvPicPr>
          <p:nvPr/>
        </p:nvPicPr>
        <p:blipFill rotWithShape="1">
          <a:blip r:embed="rId5"/>
          <a:srcRect l="9326" t="47387" r="48007" b="19640"/>
          <a:stretch/>
        </p:blipFill>
        <p:spPr>
          <a:xfrm>
            <a:off x="6251310" y="4188171"/>
            <a:ext cx="5201983" cy="2261288"/>
          </a:xfrm>
          <a:prstGeom prst="rect">
            <a:avLst/>
          </a:prstGeom>
        </p:spPr>
      </p:pic>
      <p:sp>
        <p:nvSpPr>
          <p:cNvPr id="3" name="TextBox 2">
            <a:extLst>
              <a:ext uri="{FF2B5EF4-FFF2-40B4-BE49-F238E27FC236}">
                <a16:creationId xmlns:a16="http://schemas.microsoft.com/office/drawing/2014/main" id="{3FCAF3E0-5A8B-4762-956E-51F8C4EBEA6C}"/>
              </a:ext>
            </a:extLst>
          </p:cNvPr>
          <p:cNvSpPr txBox="1"/>
          <p:nvPr/>
        </p:nvSpPr>
        <p:spPr>
          <a:xfrm>
            <a:off x="469557" y="194292"/>
            <a:ext cx="379206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800" b="1" i="0" u="none" strike="noStrike" kern="1200" cap="none" spc="0" normalizeH="0" baseline="0" noProof="0" dirty="0">
                <a:ln>
                  <a:noFill/>
                </a:ln>
                <a:solidFill>
                  <a:prstClr val="black"/>
                </a:solidFill>
                <a:effectLst/>
                <a:uLnTx/>
                <a:uFillTx/>
                <a:latin typeface="Calibri" panose="020F0502020204030204"/>
                <a:ea typeface="+mn-ea"/>
                <a:cs typeface="+mn-cs"/>
              </a:rPr>
              <a:t>Season of Creation 2021</a:t>
            </a:r>
          </a:p>
        </p:txBody>
      </p:sp>
      <p:pic>
        <p:nvPicPr>
          <p:cNvPr id="8" name="Picture 7" descr="Logo&#10;&#10;Description automatically generated">
            <a:extLst>
              <a:ext uri="{FF2B5EF4-FFF2-40B4-BE49-F238E27FC236}">
                <a16:creationId xmlns:a16="http://schemas.microsoft.com/office/drawing/2014/main" id="{D87C069D-6CE2-4C20-A6DE-18535E0388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0417" y="320821"/>
            <a:ext cx="1395013" cy="270161"/>
          </a:xfrm>
          <a:prstGeom prst="rect">
            <a:avLst/>
          </a:prstGeom>
        </p:spPr>
      </p:pic>
    </p:spTree>
    <p:extLst>
      <p:ext uri="{BB962C8B-B14F-4D97-AF65-F5344CB8AC3E}">
        <p14:creationId xmlns:p14="http://schemas.microsoft.com/office/powerpoint/2010/main" val="31489811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od floor png images | PNGEgg">
            <a:extLst>
              <a:ext uri="{FF2B5EF4-FFF2-40B4-BE49-F238E27FC236}">
                <a16:creationId xmlns:a16="http://schemas.microsoft.com/office/drawing/2014/main" id="{5F52539E-6A3F-4A8A-A1A1-E0AF5E0CFC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648"/>
          <a:stretch/>
        </p:blipFill>
        <p:spPr bwMode="auto">
          <a:xfrm>
            <a:off x="0" y="5618328"/>
            <a:ext cx="12192000" cy="123967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EA281872-6235-41B3-9205-37E65D127FE6}"/>
              </a:ext>
            </a:extLst>
          </p:cNvPr>
          <p:cNvSpPr>
            <a:spLocks noGrp="1"/>
          </p:cNvSpPr>
          <p:nvPr>
            <p:ph type="subTitle" idx="1"/>
          </p:nvPr>
        </p:nvSpPr>
        <p:spPr>
          <a:xfrm>
            <a:off x="12841" y="5892241"/>
            <a:ext cx="6775137" cy="691846"/>
          </a:xfrm>
        </p:spPr>
        <p:txBody>
          <a:bodyPr>
            <a:normAutofit fontScale="62500" lnSpcReduction="20000"/>
          </a:bodyPr>
          <a:lstStyle/>
          <a:p>
            <a:r>
              <a:rPr lang="en-IE" sz="4000" b="1" dirty="0">
                <a:solidFill>
                  <a:srgbClr val="FFFFFF"/>
                </a:solidFill>
                <a:effectLst>
                  <a:outerShdw blurRad="38100" dist="38100" dir="2700000" algn="tl">
                    <a:srgbClr val="000000">
                      <a:alpha val="43137"/>
                    </a:srgbClr>
                  </a:outerShdw>
                </a:effectLst>
              </a:rPr>
              <a:t>Special thanks to </a:t>
            </a:r>
            <a:r>
              <a:rPr lang="en-IE" sz="4000" b="1" dirty="0" err="1">
                <a:solidFill>
                  <a:srgbClr val="FFFFFF"/>
                </a:solidFill>
                <a:effectLst>
                  <a:outerShdw blurRad="38100" dist="38100" dir="2700000" algn="tl">
                    <a:srgbClr val="000000">
                      <a:alpha val="43137"/>
                    </a:srgbClr>
                  </a:outerShdw>
                </a:effectLst>
              </a:rPr>
              <a:t>Bonnybrook</a:t>
            </a:r>
            <a:r>
              <a:rPr lang="en-IE" sz="4000" b="1" dirty="0">
                <a:solidFill>
                  <a:srgbClr val="FFFFFF"/>
                </a:solidFill>
                <a:effectLst>
                  <a:outerShdw blurRad="38100" dist="38100" dir="2700000" algn="tl">
                    <a:srgbClr val="000000">
                      <a:alpha val="43137"/>
                    </a:srgbClr>
                  </a:outerShdw>
                </a:effectLst>
              </a:rPr>
              <a:t> Parish, Dublin for sharing this beautiful resource with everyone.</a:t>
            </a:r>
          </a:p>
        </p:txBody>
      </p:sp>
      <p:pic>
        <p:nvPicPr>
          <p:cNvPr id="5" name="Picture 2" descr="Pat Yourself On The Back - powerandlightpress">
            <a:extLst>
              <a:ext uri="{FF2B5EF4-FFF2-40B4-BE49-F238E27FC236}">
                <a16:creationId xmlns:a16="http://schemas.microsoft.com/office/drawing/2014/main" id="{877AEC74-CCDA-46FD-B6DF-100ABF49C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5309" y="2822894"/>
            <a:ext cx="1920100" cy="279543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A9A5FD7-94AE-4614-B5F6-688AB3739AAD}"/>
              </a:ext>
            </a:extLst>
          </p:cNvPr>
          <p:cNvSpPr txBox="1"/>
          <p:nvPr/>
        </p:nvSpPr>
        <p:spPr>
          <a:xfrm>
            <a:off x="6787979" y="5830618"/>
            <a:ext cx="5243383" cy="830997"/>
          </a:xfrm>
          <a:prstGeom prst="rect">
            <a:avLst/>
          </a:prstGeom>
          <a:noFill/>
        </p:spPr>
        <p:txBody>
          <a:bodyPr wrap="square" rtlCol="0">
            <a:spAutoFit/>
          </a:bodyPr>
          <a:lstStyle/>
          <a:p>
            <a:pPr algn="ctr"/>
            <a:r>
              <a:rPr lang="en-GB" sz="2400" b="1" dirty="0">
                <a:solidFill>
                  <a:schemeClr val="accent6">
                    <a:lumMod val="40000"/>
                    <a:lumOff val="60000"/>
                  </a:schemeClr>
                </a:solidFill>
                <a:effectLst>
                  <a:outerShdw blurRad="38100" dist="38100" dir="2700000" algn="tl">
                    <a:srgbClr val="000000">
                      <a:alpha val="43137"/>
                    </a:srgbClr>
                  </a:outerShdw>
                </a:effectLst>
              </a:rPr>
              <a:t>Take a small step and together </a:t>
            </a:r>
          </a:p>
          <a:p>
            <a:pPr algn="ctr"/>
            <a:r>
              <a:rPr lang="en-GB" sz="2400" b="1" dirty="0">
                <a:solidFill>
                  <a:schemeClr val="accent6">
                    <a:lumMod val="40000"/>
                    <a:lumOff val="60000"/>
                  </a:schemeClr>
                </a:solidFill>
                <a:effectLst>
                  <a:outerShdw blurRad="38100" dist="38100" dir="2700000" algn="tl">
                    <a:srgbClr val="000000">
                      <a:alpha val="43137"/>
                    </a:srgbClr>
                  </a:outerShdw>
                </a:effectLst>
              </a:rPr>
              <a:t>we will change the world.</a:t>
            </a:r>
            <a:endParaRPr lang="en-IE" sz="2400" b="1" dirty="0">
              <a:solidFill>
                <a:schemeClr val="accent6">
                  <a:lumMod val="40000"/>
                  <a:lumOff val="60000"/>
                </a:schemeClr>
              </a:solidFill>
              <a:effectLst>
                <a:outerShdw blurRad="38100" dist="38100" dir="2700000" algn="tl">
                  <a:srgbClr val="000000">
                    <a:alpha val="43137"/>
                  </a:srgbClr>
                </a:outerShdw>
              </a:effectLst>
            </a:endParaRPr>
          </a:p>
        </p:txBody>
      </p:sp>
      <p:pic>
        <p:nvPicPr>
          <p:cNvPr id="11" name="Picture 2" descr="Bonnybrook Parish Logo with Eco-Aware imagery of a tree and the world">
            <a:extLst>
              <a:ext uri="{FF2B5EF4-FFF2-40B4-BE49-F238E27FC236}">
                <a16:creationId xmlns:a16="http://schemas.microsoft.com/office/drawing/2014/main" id="{8152BEE8-35A2-4578-B8BC-DD88A07571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5414" y="5099247"/>
            <a:ext cx="2034699" cy="5049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795B771-E76F-490C-A0A1-2B18E82CC66B}"/>
              </a:ext>
            </a:extLst>
          </p:cNvPr>
          <p:cNvSpPr/>
          <p:nvPr/>
        </p:nvSpPr>
        <p:spPr>
          <a:xfrm>
            <a:off x="8292703" y="435769"/>
            <a:ext cx="61913" cy="319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9" name="Picture 6" descr="Big red heart Royalty Free Vector Image - VectorStock">
            <a:extLst>
              <a:ext uri="{FF2B5EF4-FFF2-40B4-BE49-F238E27FC236}">
                <a16:creationId xmlns:a16="http://schemas.microsoft.com/office/drawing/2014/main" id="{2F8D1877-5A82-4210-BFA2-46B54104D49F}"/>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 b="8750"/>
          <a:stretch/>
        </p:blipFill>
        <p:spPr bwMode="auto">
          <a:xfrm>
            <a:off x="7665309" y="1020724"/>
            <a:ext cx="400075" cy="3569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0F34DCD-DBED-48CD-B5C8-AEC06C4BD947}"/>
              </a:ext>
            </a:extLst>
          </p:cNvPr>
          <p:cNvSpPr txBox="1"/>
          <p:nvPr/>
        </p:nvSpPr>
        <p:spPr>
          <a:xfrm>
            <a:off x="7665309" y="367834"/>
            <a:ext cx="4345460" cy="1569660"/>
          </a:xfrm>
          <a:prstGeom prst="rect">
            <a:avLst/>
          </a:prstGeom>
          <a:noFill/>
        </p:spPr>
        <p:txBody>
          <a:bodyPr wrap="square" rtlCol="0">
            <a:spAutoFit/>
          </a:bodyPr>
          <a:lstStyle/>
          <a:p>
            <a:pPr algn="ctr"/>
            <a:r>
              <a:rPr lang="en-GB" sz="3200" b="1" dirty="0">
                <a:solidFill>
                  <a:srgbClr val="843C0C"/>
                </a:solidFill>
              </a:rPr>
              <a:t>You’ve just completed </a:t>
            </a:r>
          </a:p>
          <a:p>
            <a:pPr algn="ctr"/>
            <a:r>
              <a:rPr lang="en-GB" sz="3200" b="1" dirty="0">
                <a:solidFill>
                  <a:srgbClr val="843C0C"/>
                </a:solidFill>
              </a:rPr>
              <a:t>Acts of Love for the Season of Creation</a:t>
            </a:r>
            <a:r>
              <a:rPr lang="en-GB" dirty="0"/>
              <a:t> </a:t>
            </a:r>
            <a:endParaRPr lang="en-IE" dirty="0"/>
          </a:p>
        </p:txBody>
      </p:sp>
      <p:sp>
        <p:nvSpPr>
          <p:cNvPr id="15" name="TextBox 14">
            <a:extLst>
              <a:ext uri="{FF2B5EF4-FFF2-40B4-BE49-F238E27FC236}">
                <a16:creationId xmlns:a16="http://schemas.microsoft.com/office/drawing/2014/main" id="{E8E87D91-E7D2-4D53-BDB0-E372BE5EAB70}"/>
              </a:ext>
            </a:extLst>
          </p:cNvPr>
          <p:cNvSpPr txBox="1"/>
          <p:nvPr/>
        </p:nvSpPr>
        <p:spPr>
          <a:xfrm>
            <a:off x="436087" y="4824668"/>
            <a:ext cx="2243781" cy="646331"/>
          </a:xfrm>
          <a:prstGeom prst="rect">
            <a:avLst/>
          </a:prstGeom>
          <a:noFill/>
        </p:spPr>
        <p:txBody>
          <a:bodyPr wrap="square">
            <a:spAutoFit/>
          </a:bodyPr>
          <a:lstStyle/>
          <a:p>
            <a:pPr algn="ctr"/>
            <a:r>
              <a:rPr lang="en-IE" b="1" dirty="0">
                <a:solidFill>
                  <a:schemeClr val="bg1"/>
                </a:solidFill>
              </a:rPr>
              <a:t>Today read:</a:t>
            </a:r>
          </a:p>
          <a:p>
            <a:pPr algn="ctr"/>
            <a:r>
              <a:rPr lang="en-IE" b="1" dirty="0">
                <a:solidFill>
                  <a:schemeClr val="bg1"/>
                </a:solidFill>
              </a:rPr>
              <a:t>John 20:1-18</a:t>
            </a:r>
          </a:p>
        </p:txBody>
      </p:sp>
      <p:sp>
        <p:nvSpPr>
          <p:cNvPr id="20" name="TextBox 19">
            <a:extLst>
              <a:ext uri="{FF2B5EF4-FFF2-40B4-BE49-F238E27FC236}">
                <a16:creationId xmlns:a16="http://schemas.microsoft.com/office/drawing/2014/main" id="{BBD71CE9-42CC-4A54-81D6-BD9F43CA8978}"/>
              </a:ext>
            </a:extLst>
          </p:cNvPr>
          <p:cNvSpPr txBox="1"/>
          <p:nvPr/>
        </p:nvSpPr>
        <p:spPr>
          <a:xfrm>
            <a:off x="9501618" y="2662556"/>
            <a:ext cx="2529744" cy="2062103"/>
          </a:xfrm>
          <a:prstGeom prst="rect">
            <a:avLst/>
          </a:prstGeom>
          <a:noFill/>
        </p:spPr>
        <p:txBody>
          <a:bodyPr wrap="square">
            <a:spAutoFit/>
          </a:bodyPr>
          <a:lstStyle/>
          <a:p>
            <a:pPr algn="ctr"/>
            <a:r>
              <a:rPr lang="en-GB" sz="3200" dirty="0">
                <a:solidFill>
                  <a:srgbClr val="843C0C"/>
                </a:solidFill>
              </a:rPr>
              <a:t>Together we can make </a:t>
            </a:r>
          </a:p>
          <a:p>
            <a:pPr algn="ctr"/>
            <a:r>
              <a:rPr lang="en-GB" sz="3200" dirty="0">
                <a:solidFill>
                  <a:srgbClr val="843C0C"/>
                </a:solidFill>
              </a:rPr>
              <a:t>this world a better place.</a:t>
            </a:r>
          </a:p>
        </p:txBody>
      </p:sp>
      <p:pic>
        <p:nvPicPr>
          <p:cNvPr id="18" name="Picture 17">
            <a:extLst>
              <a:ext uri="{FF2B5EF4-FFF2-40B4-BE49-F238E27FC236}">
                <a16:creationId xmlns:a16="http://schemas.microsoft.com/office/drawing/2014/main" id="{D71E0CC7-EB3C-490D-B9B3-367DD8E7ECBB}"/>
              </a:ext>
            </a:extLst>
          </p:cNvPr>
          <p:cNvPicPr>
            <a:picLocks noChangeAspect="1"/>
          </p:cNvPicPr>
          <p:nvPr/>
        </p:nvPicPr>
        <p:blipFill rotWithShape="1">
          <a:blip r:embed="rId6"/>
          <a:srcRect t="7707" b="7707"/>
          <a:stretch/>
        </p:blipFill>
        <p:spPr>
          <a:xfrm>
            <a:off x="177740" y="490948"/>
            <a:ext cx="6997564" cy="3936124"/>
          </a:xfrm>
          <a:prstGeom prst="rect">
            <a:avLst/>
          </a:prstGeom>
          <a:ln>
            <a:noFill/>
          </a:ln>
          <a:effectLst>
            <a:softEdge rad="112500"/>
          </a:effectLst>
        </p:spPr>
      </p:pic>
      <p:pic>
        <p:nvPicPr>
          <p:cNvPr id="14" name="Picture 13" descr="Logo&#10;&#10;Description automatically generated">
            <a:extLst>
              <a:ext uri="{FF2B5EF4-FFF2-40B4-BE49-F238E27FC236}">
                <a16:creationId xmlns:a16="http://schemas.microsoft.com/office/drawing/2014/main" id="{43A6D30A-957A-4E5F-A967-BC577B011A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71921" y="5216649"/>
            <a:ext cx="1395013" cy="270161"/>
          </a:xfrm>
          <a:prstGeom prst="rect">
            <a:avLst/>
          </a:prstGeom>
        </p:spPr>
      </p:pic>
    </p:spTree>
    <p:extLst>
      <p:ext uri="{BB962C8B-B14F-4D97-AF65-F5344CB8AC3E}">
        <p14:creationId xmlns:p14="http://schemas.microsoft.com/office/powerpoint/2010/main" val="373198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od floor png images | PNGEgg">
            <a:extLst>
              <a:ext uri="{FF2B5EF4-FFF2-40B4-BE49-F238E27FC236}">
                <a16:creationId xmlns:a16="http://schemas.microsoft.com/office/drawing/2014/main" id="{5F52539E-6A3F-4A8A-A1A1-E0AF5E0CFC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648"/>
          <a:stretch/>
        </p:blipFill>
        <p:spPr bwMode="auto">
          <a:xfrm>
            <a:off x="0" y="5618328"/>
            <a:ext cx="12192000" cy="123967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w to Make a Home Eco-Friendly, Green and Safe for Kids | ParentMap">
            <a:extLst>
              <a:ext uri="{FF2B5EF4-FFF2-40B4-BE49-F238E27FC236}">
                <a16:creationId xmlns:a16="http://schemas.microsoft.com/office/drawing/2014/main" id="{A1222BB2-1F0F-4D2E-8A46-D1FDB6FA5C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807" y="324238"/>
            <a:ext cx="4105586" cy="51087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37B3061-CA65-4440-A5E8-6069669176C3}"/>
              </a:ext>
            </a:extLst>
          </p:cNvPr>
          <p:cNvSpPr txBox="1"/>
          <p:nvPr/>
        </p:nvSpPr>
        <p:spPr>
          <a:xfrm>
            <a:off x="5012724" y="540969"/>
            <a:ext cx="6663896" cy="4524315"/>
          </a:xfrm>
          <a:prstGeom prst="rect">
            <a:avLst/>
          </a:prstGeom>
          <a:noFill/>
        </p:spPr>
        <p:txBody>
          <a:bodyPr wrap="square" rtlCol="0">
            <a:spAutoFit/>
          </a:bodyPr>
          <a:lstStyle/>
          <a:p>
            <a:pPr algn="ctr"/>
            <a:r>
              <a:rPr lang="en-GB" sz="3200" b="1" dirty="0">
                <a:solidFill>
                  <a:srgbClr val="843C0C"/>
                </a:solidFill>
              </a:rPr>
              <a:t>When planning for your garden, </a:t>
            </a:r>
          </a:p>
          <a:p>
            <a:pPr algn="ctr"/>
            <a:r>
              <a:rPr lang="en-GB" sz="3200" b="1" dirty="0">
                <a:solidFill>
                  <a:srgbClr val="843C0C"/>
                </a:solidFill>
              </a:rPr>
              <a:t>tubs or window box choose </a:t>
            </a:r>
          </a:p>
          <a:p>
            <a:pPr algn="ctr"/>
            <a:r>
              <a:rPr lang="en-GB" sz="3200" b="1" dirty="0">
                <a:solidFill>
                  <a:srgbClr val="843C0C"/>
                </a:solidFill>
              </a:rPr>
              <a:t>plants attractive to pollinators </a:t>
            </a:r>
          </a:p>
          <a:p>
            <a:pPr algn="ctr"/>
            <a:r>
              <a:rPr lang="en-GB" sz="3200" b="1" dirty="0">
                <a:solidFill>
                  <a:srgbClr val="843C0C"/>
                </a:solidFill>
              </a:rPr>
              <a:t>(bees, hoverflies, etc.). </a:t>
            </a:r>
          </a:p>
          <a:p>
            <a:pPr algn="ctr"/>
            <a:endParaRPr lang="en-GB" sz="3200" dirty="0">
              <a:solidFill>
                <a:srgbClr val="843C0C"/>
              </a:solidFill>
            </a:endParaRPr>
          </a:p>
          <a:p>
            <a:pPr algn="ctr"/>
            <a:r>
              <a:rPr lang="en-GB" sz="3200" dirty="0">
                <a:solidFill>
                  <a:srgbClr val="843C0C"/>
                </a:solidFill>
              </a:rPr>
              <a:t>We rely on bees to ensure the pollination of crops.  They are now an endangered species in the wild due to pesticides, and loss of habitat.</a:t>
            </a:r>
            <a:endParaRPr lang="en-IE" sz="3200" dirty="0">
              <a:solidFill>
                <a:srgbClr val="843C0C"/>
              </a:solidFill>
            </a:endParaRPr>
          </a:p>
        </p:txBody>
      </p:sp>
      <p:pic>
        <p:nvPicPr>
          <p:cNvPr id="4102" name="Picture 6" descr="Library of flower bee image png files ▻▻▻ Clipart Art 2019">
            <a:extLst>
              <a:ext uri="{FF2B5EF4-FFF2-40B4-BE49-F238E27FC236}">
                <a16:creationId xmlns:a16="http://schemas.microsoft.com/office/drawing/2014/main" id="{3907D6EC-3139-4195-A155-04DFD47275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62843">
            <a:off x="10389779" y="2247781"/>
            <a:ext cx="676345" cy="66144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Attract Hoverflies for Organic Aphid Control | MOTHER EARTH NEWS">
            <a:extLst>
              <a:ext uri="{FF2B5EF4-FFF2-40B4-BE49-F238E27FC236}">
                <a16:creationId xmlns:a16="http://schemas.microsoft.com/office/drawing/2014/main" id="{00C62D96-6173-4CD8-B896-21C0361B9E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1709" y="2211860"/>
            <a:ext cx="733290" cy="73329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26A301F-0DEC-4140-827C-C1E53790BC23}"/>
              </a:ext>
            </a:extLst>
          </p:cNvPr>
          <p:cNvSpPr txBox="1"/>
          <p:nvPr/>
        </p:nvSpPr>
        <p:spPr>
          <a:xfrm>
            <a:off x="6787979" y="5830618"/>
            <a:ext cx="5243383" cy="830997"/>
          </a:xfrm>
          <a:prstGeom prst="rect">
            <a:avLst/>
          </a:prstGeom>
          <a:noFill/>
        </p:spPr>
        <p:txBody>
          <a:bodyPr wrap="square" rtlCol="0">
            <a:spAutoFit/>
          </a:bodyPr>
          <a:lstStyle/>
          <a:p>
            <a:pPr algn="ctr"/>
            <a:r>
              <a:rPr lang="en-GB" sz="2400" b="1" dirty="0">
                <a:solidFill>
                  <a:schemeClr val="accent6">
                    <a:lumMod val="40000"/>
                    <a:lumOff val="60000"/>
                  </a:schemeClr>
                </a:solidFill>
                <a:effectLst>
                  <a:outerShdw blurRad="38100" dist="38100" dir="2700000" algn="tl">
                    <a:srgbClr val="000000">
                      <a:alpha val="43137"/>
                    </a:srgbClr>
                  </a:outerShdw>
                </a:effectLst>
              </a:rPr>
              <a:t>Take a small step and together </a:t>
            </a:r>
          </a:p>
          <a:p>
            <a:pPr algn="ctr"/>
            <a:r>
              <a:rPr lang="en-GB" sz="2400" b="1" dirty="0">
                <a:solidFill>
                  <a:schemeClr val="accent6">
                    <a:lumMod val="40000"/>
                    <a:lumOff val="60000"/>
                  </a:schemeClr>
                </a:solidFill>
                <a:effectLst>
                  <a:outerShdw blurRad="38100" dist="38100" dir="2700000" algn="tl">
                    <a:srgbClr val="000000">
                      <a:alpha val="43137"/>
                    </a:srgbClr>
                  </a:outerShdw>
                </a:effectLst>
              </a:rPr>
              <a:t>we will change the world.</a:t>
            </a:r>
            <a:endParaRPr lang="en-IE" sz="2400" b="1" dirty="0">
              <a:solidFill>
                <a:schemeClr val="accent6">
                  <a:lumMod val="40000"/>
                  <a:lumOff val="60000"/>
                </a:schemeClr>
              </a:solidFill>
              <a:effectLst>
                <a:outerShdw blurRad="38100" dist="38100" dir="2700000" algn="tl">
                  <a:srgbClr val="000000">
                    <a:alpha val="43137"/>
                  </a:srgbClr>
                </a:outerShdw>
              </a:effectLst>
            </a:endParaRPr>
          </a:p>
        </p:txBody>
      </p:sp>
      <p:pic>
        <p:nvPicPr>
          <p:cNvPr id="9" name="Picture 2" descr="Bonnybrook Parish Logo with Eco-Aware imagery of a tree and the world">
            <a:extLst>
              <a:ext uri="{FF2B5EF4-FFF2-40B4-BE49-F238E27FC236}">
                <a16:creationId xmlns:a16="http://schemas.microsoft.com/office/drawing/2014/main" id="{299BF36D-2F4B-4F60-A917-491024506C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75414" y="5099247"/>
            <a:ext cx="2034699" cy="50496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5F2642A-C33C-4BF4-8149-2F474541EE2F}"/>
              </a:ext>
            </a:extLst>
          </p:cNvPr>
          <p:cNvSpPr txBox="1"/>
          <p:nvPr/>
        </p:nvSpPr>
        <p:spPr>
          <a:xfrm>
            <a:off x="429741" y="5887431"/>
            <a:ext cx="6197600" cy="646331"/>
          </a:xfrm>
          <a:prstGeom prst="rect">
            <a:avLst/>
          </a:prstGeom>
          <a:noFill/>
        </p:spPr>
        <p:txBody>
          <a:bodyPr wrap="square">
            <a:spAutoFit/>
          </a:bodyPr>
          <a:lstStyle/>
          <a:p>
            <a:r>
              <a:rPr lang="en-GB" sz="3600" b="1" dirty="0">
                <a:solidFill>
                  <a:srgbClr val="FFC000"/>
                </a:solidFill>
                <a:effectLst>
                  <a:outerShdw blurRad="38100" dist="38100" dir="2700000" algn="tl">
                    <a:srgbClr val="000000">
                      <a:alpha val="43137"/>
                    </a:srgbClr>
                  </a:outerShdw>
                </a:effectLst>
              </a:rPr>
              <a:t>Day 2     </a:t>
            </a:r>
            <a:r>
              <a:rPr lang="en-GB" sz="3600" b="1" dirty="0">
                <a:solidFill>
                  <a:srgbClr val="FFFFFF"/>
                </a:solidFill>
                <a:effectLst>
                  <a:outerShdw blurRad="38100" dist="38100" dir="2700000" algn="tl">
                    <a:srgbClr val="000000">
                      <a:alpha val="43137"/>
                    </a:srgbClr>
                  </a:outerShdw>
                </a:effectLst>
              </a:rPr>
              <a:t>Thursday</a:t>
            </a:r>
            <a:endParaRPr lang="en-IE" sz="3600" b="1" dirty="0">
              <a:solidFill>
                <a:srgbClr val="FFFFFF"/>
              </a:solidFill>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C0314561-32DB-49D2-B752-B207AF963331}"/>
              </a:ext>
            </a:extLst>
          </p:cNvPr>
          <p:cNvPicPr>
            <a:picLocks noChangeAspect="1"/>
          </p:cNvPicPr>
          <p:nvPr/>
        </p:nvPicPr>
        <p:blipFill>
          <a:blip r:embed="rId7"/>
          <a:stretch>
            <a:fillRect/>
          </a:stretch>
        </p:blipFill>
        <p:spPr>
          <a:xfrm>
            <a:off x="429741" y="5209433"/>
            <a:ext cx="1396105" cy="274344"/>
          </a:xfrm>
          <a:prstGeom prst="rect">
            <a:avLst/>
          </a:prstGeom>
        </p:spPr>
      </p:pic>
    </p:spTree>
    <p:extLst>
      <p:ext uri="{BB962C8B-B14F-4D97-AF65-F5344CB8AC3E}">
        <p14:creationId xmlns:p14="http://schemas.microsoft.com/office/powerpoint/2010/main" val="4168005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6" descr="Library of flower bee image png files ▻▻▻ Clipart Art 2019">
            <a:extLst>
              <a:ext uri="{FF2B5EF4-FFF2-40B4-BE49-F238E27FC236}">
                <a16:creationId xmlns:a16="http://schemas.microsoft.com/office/drawing/2014/main" id="{032281DB-E0AD-4892-82F6-1166AD573E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62843">
            <a:off x="8634828" y="4980211"/>
            <a:ext cx="676345" cy="6614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ood floor png images | PNGEgg">
            <a:extLst>
              <a:ext uri="{FF2B5EF4-FFF2-40B4-BE49-F238E27FC236}">
                <a16:creationId xmlns:a16="http://schemas.microsoft.com/office/drawing/2014/main" id="{5F52539E-6A3F-4A8A-A1A1-E0AF5E0CFC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648"/>
          <a:stretch/>
        </p:blipFill>
        <p:spPr bwMode="auto">
          <a:xfrm>
            <a:off x="0" y="5618328"/>
            <a:ext cx="12192000" cy="123967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DF43B39-1A31-4DE3-BEA4-C725CA6ED1EC}"/>
              </a:ext>
            </a:extLst>
          </p:cNvPr>
          <p:cNvSpPr/>
          <p:nvPr/>
        </p:nvSpPr>
        <p:spPr>
          <a:xfrm>
            <a:off x="9986143" y="808236"/>
            <a:ext cx="473140" cy="109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EA9A5FD7-94AE-4614-B5F6-688AB3739AAD}"/>
              </a:ext>
            </a:extLst>
          </p:cNvPr>
          <p:cNvSpPr txBox="1"/>
          <p:nvPr/>
        </p:nvSpPr>
        <p:spPr>
          <a:xfrm>
            <a:off x="7368747" y="5822664"/>
            <a:ext cx="5243383" cy="830997"/>
          </a:xfrm>
          <a:prstGeom prst="rect">
            <a:avLst/>
          </a:prstGeom>
          <a:noFill/>
        </p:spPr>
        <p:txBody>
          <a:bodyPr wrap="square" rtlCol="0">
            <a:spAutoFit/>
          </a:bodyPr>
          <a:lstStyle/>
          <a:p>
            <a:pPr algn="ctr"/>
            <a:r>
              <a:rPr lang="en-GB" sz="2400" b="1" dirty="0">
                <a:solidFill>
                  <a:schemeClr val="accent6">
                    <a:lumMod val="40000"/>
                    <a:lumOff val="60000"/>
                  </a:schemeClr>
                </a:solidFill>
                <a:effectLst>
                  <a:outerShdw blurRad="38100" dist="38100" dir="2700000" algn="tl">
                    <a:srgbClr val="000000">
                      <a:alpha val="43137"/>
                    </a:srgbClr>
                  </a:outerShdw>
                </a:effectLst>
              </a:rPr>
              <a:t>Take a small step and together </a:t>
            </a:r>
          </a:p>
          <a:p>
            <a:pPr algn="ctr"/>
            <a:r>
              <a:rPr lang="en-GB" sz="2400" b="1" dirty="0">
                <a:solidFill>
                  <a:schemeClr val="accent6">
                    <a:lumMod val="40000"/>
                    <a:lumOff val="60000"/>
                  </a:schemeClr>
                </a:solidFill>
                <a:effectLst>
                  <a:outerShdw blurRad="38100" dist="38100" dir="2700000" algn="tl">
                    <a:srgbClr val="000000">
                      <a:alpha val="43137"/>
                    </a:srgbClr>
                  </a:outerShdw>
                </a:effectLst>
              </a:rPr>
              <a:t>we will change the world.</a:t>
            </a:r>
            <a:endParaRPr lang="en-IE" sz="2400" b="1" dirty="0">
              <a:solidFill>
                <a:schemeClr val="accent6">
                  <a:lumMod val="40000"/>
                  <a:lumOff val="60000"/>
                </a:schemeClr>
              </a:solidFill>
              <a:effectLst>
                <a:outerShdw blurRad="38100" dist="38100" dir="2700000" algn="tl">
                  <a:srgbClr val="000000">
                    <a:alpha val="43137"/>
                  </a:srgbClr>
                </a:outerShdw>
              </a:effectLst>
            </a:endParaRPr>
          </a:p>
        </p:txBody>
      </p:sp>
      <p:pic>
        <p:nvPicPr>
          <p:cNvPr id="11" name="Picture 2" descr="Bonnybrook Parish Logo with Eco-Aware imagery of a tree and the world">
            <a:extLst>
              <a:ext uri="{FF2B5EF4-FFF2-40B4-BE49-F238E27FC236}">
                <a16:creationId xmlns:a16="http://schemas.microsoft.com/office/drawing/2014/main" id="{8152BEE8-35A2-4578-B8BC-DD88A07571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5414" y="5099247"/>
            <a:ext cx="2034699" cy="5049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0AF844D-E83C-454F-B40C-1EDB9866CC27}"/>
              </a:ext>
            </a:extLst>
          </p:cNvPr>
          <p:cNvSpPr txBox="1"/>
          <p:nvPr/>
        </p:nvSpPr>
        <p:spPr>
          <a:xfrm>
            <a:off x="2143892" y="474783"/>
            <a:ext cx="6294844" cy="1077218"/>
          </a:xfrm>
          <a:prstGeom prst="rect">
            <a:avLst/>
          </a:prstGeom>
          <a:noFill/>
        </p:spPr>
        <p:txBody>
          <a:bodyPr wrap="square" rtlCol="0">
            <a:spAutoFit/>
          </a:bodyPr>
          <a:lstStyle/>
          <a:p>
            <a:pPr algn="ctr"/>
            <a:r>
              <a:rPr lang="en-GB" sz="3200" b="1" dirty="0">
                <a:solidFill>
                  <a:srgbClr val="843C0C"/>
                </a:solidFill>
              </a:rPr>
              <a:t>Go for a long walk and enjoy the beauty of God’s Creation</a:t>
            </a:r>
          </a:p>
        </p:txBody>
      </p:sp>
      <p:sp>
        <p:nvSpPr>
          <p:cNvPr id="15" name="TextBox 14">
            <a:extLst>
              <a:ext uri="{FF2B5EF4-FFF2-40B4-BE49-F238E27FC236}">
                <a16:creationId xmlns:a16="http://schemas.microsoft.com/office/drawing/2014/main" id="{F63EE782-FC71-467B-B79B-B4AF899CB456}"/>
              </a:ext>
            </a:extLst>
          </p:cNvPr>
          <p:cNvSpPr txBox="1"/>
          <p:nvPr/>
        </p:nvSpPr>
        <p:spPr>
          <a:xfrm>
            <a:off x="955040" y="1702698"/>
            <a:ext cx="8511365" cy="3539430"/>
          </a:xfrm>
          <a:prstGeom prst="rect">
            <a:avLst/>
          </a:prstGeom>
          <a:noFill/>
        </p:spPr>
        <p:txBody>
          <a:bodyPr wrap="square">
            <a:spAutoFit/>
          </a:bodyPr>
          <a:lstStyle/>
          <a:p>
            <a:pPr algn="ctr"/>
            <a:r>
              <a:rPr lang="en-GB" sz="3200" dirty="0">
                <a:solidFill>
                  <a:srgbClr val="843C0C"/>
                </a:solidFill>
              </a:rPr>
              <a:t>Listen to the birds – enjoy the wonder of God’s creation around you.  Take in the scent of the flowers you see.  Look for the bees as they pollinate the flowers giving us the gift of seed and food.</a:t>
            </a:r>
          </a:p>
          <a:p>
            <a:pPr algn="ctr"/>
            <a:r>
              <a:rPr lang="en-GB" sz="3200" dirty="0">
                <a:solidFill>
                  <a:srgbClr val="843C0C"/>
                </a:solidFill>
              </a:rPr>
              <a:t>“</a:t>
            </a:r>
            <a:r>
              <a:rPr lang="en-GB" sz="3200" i="1" dirty="0">
                <a:solidFill>
                  <a:srgbClr val="843C0C"/>
                </a:solidFill>
              </a:rPr>
              <a:t>Soil, water, mountains, everything is, as it were, a caress of God.</a:t>
            </a:r>
            <a:r>
              <a:rPr lang="en-GB" sz="3200" dirty="0">
                <a:solidFill>
                  <a:srgbClr val="843C0C"/>
                </a:solidFill>
              </a:rPr>
              <a:t>” (Laudato Si’, 84)</a:t>
            </a:r>
            <a:endParaRPr lang="en-IE" sz="3200" dirty="0">
              <a:solidFill>
                <a:srgbClr val="843C0C"/>
              </a:solidFill>
            </a:endParaRPr>
          </a:p>
        </p:txBody>
      </p:sp>
      <p:pic>
        <p:nvPicPr>
          <p:cNvPr id="7172" name="Picture 4" descr="Gardening is for the birds? Here's what to grow for your feathered friends  - Independent.ie">
            <a:extLst>
              <a:ext uri="{FF2B5EF4-FFF2-40B4-BE49-F238E27FC236}">
                <a16:creationId xmlns:a16="http://schemas.microsoft.com/office/drawing/2014/main" id="{CC001CC8-F127-431F-B5DF-4BF95BF687C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0932"/>
          <a:stretch/>
        </p:blipFill>
        <p:spPr bwMode="auto">
          <a:xfrm>
            <a:off x="384668" y="249281"/>
            <a:ext cx="1975134" cy="10772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Attract Hoverflies for Organic Aphid Control | MOTHER EARTH NEWS">
            <a:extLst>
              <a:ext uri="{FF2B5EF4-FFF2-40B4-BE49-F238E27FC236}">
                <a16:creationId xmlns:a16="http://schemas.microsoft.com/office/drawing/2014/main" id="{9A25F2BA-345F-4D22-BFEE-4420BB92BBE1}"/>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209" y="4365281"/>
            <a:ext cx="914523" cy="112351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F37F1A7-655A-4859-A5E8-E79DA045327A}"/>
              </a:ext>
            </a:extLst>
          </p:cNvPr>
          <p:cNvSpPr txBox="1"/>
          <p:nvPr/>
        </p:nvSpPr>
        <p:spPr>
          <a:xfrm>
            <a:off x="-792338" y="5879300"/>
            <a:ext cx="6304280" cy="6463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Day 3     </a:t>
            </a:r>
            <a:r>
              <a:rPr kumimoji="0" lang="en-GB"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Friday</a:t>
            </a:r>
            <a:endParaRPr kumimoji="0" lang="en-IE"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7" name="Picture 6" descr="A bird on a branch&#10;&#10;Description automatically generated with medium confidence">
            <a:extLst>
              <a:ext uri="{FF2B5EF4-FFF2-40B4-BE49-F238E27FC236}">
                <a16:creationId xmlns:a16="http://schemas.microsoft.com/office/drawing/2014/main" id="{1DFD2ACF-382F-4242-9B1F-039263B679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59432" y="590232"/>
            <a:ext cx="2247900" cy="3990975"/>
          </a:xfrm>
          <a:prstGeom prst="rect">
            <a:avLst/>
          </a:prstGeom>
          <a:ln>
            <a:noFill/>
          </a:ln>
          <a:effectLst>
            <a:softEdge rad="112500"/>
          </a:effectLst>
        </p:spPr>
      </p:pic>
      <p:pic>
        <p:nvPicPr>
          <p:cNvPr id="2" name="Picture 1">
            <a:extLst>
              <a:ext uri="{FF2B5EF4-FFF2-40B4-BE49-F238E27FC236}">
                <a16:creationId xmlns:a16="http://schemas.microsoft.com/office/drawing/2014/main" id="{14223E87-8B6A-49E3-AE28-7F0AC368AFD3}"/>
              </a:ext>
            </a:extLst>
          </p:cNvPr>
          <p:cNvPicPr>
            <a:picLocks noChangeAspect="1"/>
          </p:cNvPicPr>
          <p:nvPr/>
        </p:nvPicPr>
        <p:blipFill>
          <a:blip r:embed="rId8"/>
          <a:stretch>
            <a:fillRect/>
          </a:stretch>
        </p:blipFill>
        <p:spPr>
          <a:xfrm>
            <a:off x="9985329" y="171659"/>
            <a:ext cx="1396105" cy="274344"/>
          </a:xfrm>
          <a:prstGeom prst="rect">
            <a:avLst/>
          </a:prstGeom>
        </p:spPr>
      </p:pic>
    </p:spTree>
    <p:extLst>
      <p:ext uri="{BB962C8B-B14F-4D97-AF65-F5344CB8AC3E}">
        <p14:creationId xmlns:p14="http://schemas.microsoft.com/office/powerpoint/2010/main" val="4221699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od floor png images | PNGEgg">
            <a:extLst>
              <a:ext uri="{FF2B5EF4-FFF2-40B4-BE49-F238E27FC236}">
                <a16:creationId xmlns:a16="http://schemas.microsoft.com/office/drawing/2014/main" id="{5F52539E-6A3F-4A8A-A1A1-E0AF5E0CFC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648"/>
          <a:stretch/>
        </p:blipFill>
        <p:spPr bwMode="auto">
          <a:xfrm>
            <a:off x="0" y="5618328"/>
            <a:ext cx="12192000" cy="123967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EA281872-6235-41B3-9205-37E65D127FE6}"/>
              </a:ext>
            </a:extLst>
          </p:cNvPr>
          <p:cNvSpPr>
            <a:spLocks noGrp="1"/>
          </p:cNvSpPr>
          <p:nvPr>
            <p:ph type="subTitle" idx="1"/>
          </p:nvPr>
        </p:nvSpPr>
        <p:spPr>
          <a:xfrm>
            <a:off x="-322505" y="5892240"/>
            <a:ext cx="4992898" cy="691846"/>
          </a:xfrm>
        </p:spPr>
        <p:txBody>
          <a:bodyPr>
            <a:normAutofit/>
          </a:bodyPr>
          <a:lstStyle/>
          <a:p>
            <a:r>
              <a:rPr lang="en-GB" sz="4000" b="1" dirty="0">
                <a:solidFill>
                  <a:srgbClr val="FFC000"/>
                </a:solidFill>
                <a:effectLst>
                  <a:outerShdw blurRad="38100" dist="38100" dir="2700000" algn="tl">
                    <a:srgbClr val="000000">
                      <a:alpha val="43137"/>
                    </a:srgbClr>
                  </a:outerShdw>
                </a:effectLst>
              </a:rPr>
              <a:t>Day 4     </a:t>
            </a:r>
            <a:r>
              <a:rPr lang="en-GB" sz="4000" b="1" dirty="0">
                <a:solidFill>
                  <a:srgbClr val="FFFFFF"/>
                </a:solidFill>
                <a:effectLst>
                  <a:outerShdw blurRad="38100" dist="38100" dir="2700000" algn="tl">
                    <a:srgbClr val="000000">
                      <a:alpha val="43137"/>
                    </a:srgbClr>
                  </a:outerShdw>
                </a:effectLst>
              </a:rPr>
              <a:t>Saturday</a:t>
            </a:r>
            <a:endParaRPr lang="en-IE" sz="4000" b="1" dirty="0">
              <a:solidFill>
                <a:srgbClr val="FFFFFF"/>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F0CD769D-83DA-4290-9B4D-243929D4EE0B}"/>
              </a:ext>
            </a:extLst>
          </p:cNvPr>
          <p:cNvSpPr txBox="1"/>
          <p:nvPr/>
        </p:nvSpPr>
        <p:spPr>
          <a:xfrm>
            <a:off x="717544" y="584131"/>
            <a:ext cx="4321302" cy="4616648"/>
          </a:xfrm>
          <a:prstGeom prst="rect">
            <a:avLst/>
          </a:prstGeom>
          <a:noFill/>
        </p:spPr>
        <p:txBody>
          <a:bodyPr wrap="square" rtlCol="0">
            <a:spAutoFit/>
          </a:bodyPr>
          <a:lstStyle/>
          <a:p>
            <a:pPr algn="ctr"/>
            <a:r>
              <a:rPr lang="en-GB" sz="3200" b="1" dirty="0">
                <a:solidFill>
                  <a:srgbClr val="843C0C"/>
                </a:solidFill>
              </a:rPr>
              <a:t>You can’t heal the world </a:t>
            </a:r>
          </a:p>
          <a:p>
            <a:pPr algn="ctr"/>
            <a:r>
              <a:rPr lang="en-GB" sz="3200" b="1" dirty="0">
                <a:solidFill>
                  <a:srgbClr val="843C0C"/>
                </a:solidFill>
              </a:rPr>
              <a:t>in a day but you can </a:t>
            </a:r>
          </a:p>
          <a:p>
            <a:pPr algn="ctr"/>
            <a:r>
              <a:rPr lang="en-GB" sz="3200" b="1" dirty="0">
                <a:solidFill>
                  <a:srgbClr val="843C0C"/>
                </a:solidFill>
              </a:rPr>
              <a:t>make a start.</a:t>
            </a:r>
          </a:p>
          <a:p>
            <a:endParaRPr lang="en-GB" sz="3200" b="1" dirty="0">
              <a:solidFill>
                <a:srgbClr val="843C0C"/>
              </a:solidFill>
            </a:endParaRPr>
          </a:p>
          <a:p>
            <a:pPr marL="457200" indent="-457200">
              <a:buFont typeface="Arial" panose="020B0604020202020204" pitchFamily="34" charset="0"/>
              <a:buChar char="•"/>
            </a:pPr>
            <a:r>
              <a:rPr lang="en-GB" sz="3200" b="1" dirty="0">
                <a:solidFill>
                  <a:srgbClr val="843C0C"/>
                </a:solidFill>
              </a:rPr>
              <a:t>Pick up litter.</a:t>
            </a:r>
          </a:p>
          <a:p>
            <a:pPr marL="457200" indent="-457200">
              <a:buFont typeface="Arial" panose="020B0604020202020204" pitchFamily="34" charset="0"/>
              <a:buChar char="•"/>
            </a:pPr>
            <a:r>
              <a:rPr lang="en-GB" sz="3200" b="1" dirty="0">
                <a:solidFill>
                  <a:srgbClr val="843C0C"/>
                </a:solidFill>
              </a:rPr>
              <a:t>Clear a stream.</a:t>
            </a:r>
          </a:p>
          <a:p>
            <a:pPr marL="457200" indent="-457200">
              <a:buFont typeface="Arial" panose="020B0604020202020204" pitchFamily="34" charset="0"/>
              <a:buChar char="•"/>
            </a:pPr>
            <a:r>
              <a:rPr lang="en-GB" sz="3200" b="1" dirty="0">
                <a:solidFill>
                  <a:srgbClr val="843C0C"/>
                </a:solidFill>
              </a:rPr>
              <a:t>Sign a petition.</a:t>
            </a:r>
          </a:p>
          <a:p>
            <a:pPr marL="457200" indent="-457200">
              <a:buFont typeface="Arial" panose="020B0604020202020204" pitchFamily="34" charset="0"/>
              <a:buChar char="•"/>
            </a:pPr>
            <a:r>
              <a:rPr lang="en-GB" sz="3200" b="1" dirty="0">
                <a:solidFill>
                  <a:srgbClr val="843C0C"/>
                </a:solidFill>
              </a:rPr>
              <a:t>Plant a tree.</a:t>
            </a:r>
          </a:p>
          <a:p>
            <a:endParaRPr lang="en-GB" sz="1000" b="1" dirty="0">
              <a:solidFill>
                <a:srgbClr val="843C0C"/>
              </a:solidFill>
            </a:endParaRPr>
          </a:p>
          <a:p>
            <a:pPr algn="r"/>
            <a:r>
              <a:rPr lang="en-GB" sz="2000" i="1" dirty="0">
                <a:solidFill>
                  <a:srgbClr val="843C0C"/>
                </a:solidFill>
              </a:rPr>
              <a:t>	</a:t>
            </a:r>
            <a:r>
              <a:rPr lang="en-GB" sz="1600" i="1" dirty="0">
                <a:solidFill>
                  <a:srgbClr val="843C0C"/>
                </a:solidFill>
              </a:rPr>
              <a:t>Pam Brown 1928 - 2014</a:t>
            </a:r>
            <a:endParaRPr lang="en-IE" sz="2000" i="1" dirty="0">
              <a:solidFill>
                <a:srgbClr val="843C0C"/>
              </a:solidFill>
            </a:endParaRPr>
          </a:p>
        </p:txBody>
      </p:sp>
      <p:pic>
        <p:nvPicPr>
          <p:cNvPr id="8196" name="Picture 4" descr="International Organizations by brindabobbala on emaze">
            <a:extLst>
              <a:ext uri="{FF2B5EF4-FFF2-40B4-BE49-F238E27FC236}">
                <a16:creationId xmlns:a16="http://schemas.microsoft.com/office/drawing/2014/main" id="{123BDF89-C5C9-4E56-834A-56D517768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2455" y="266365"/>
            <a:ext cx="5955412" cy="510666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F7C73CE-CD6F-48AA-B690-EA3BE6F37555}"/>
              </a:ext>
            </a:extLst>
          </p:cNvPr>
          <p:cNvSpPr txBox="1"/>
          <p:nvPr/>
        </p:nvSpPr>
        <p:spPr>
          <a:xfrm>
            <a:off x="6787979" y="5830618"/>
            <a:ext cx="5243383" cy="830997"/>
          </a:xfrm>
          <a:prstGeom prst="rect">
            <a:avLst/>
          </a:prstGeom>
          <a:noFill/>
        </p:spPr>
        <p:txBody>
          <a:bodyPr wrap="square" rtlCol="0">
            <a:spAutoFit/>
          </a:bodyPr>
          <a:lstStyle/>
          <a:p>
            <a:pPr algn="ctr"/>
            <a:r>
              <a:rPr lang="en-GB" sz="2400" b="1" dirty="0">
                <a:solidFill>
                  <a:schemeClr val="accent6">
                    <a:lumMod val="40000"/>
                    <a:lumOff val="60000"/>
                  </a:schemeClr>
                </a:solidFill>
                <a:effectLst>
                  <a:outerShdw blurRad="38100" dist="38100" dir="2700000" algn="tl">
                    <a:srgbClr val="000000">
                      <a:alpha val="43137"/>
                    </a:srgbClr>
                  </a:outerShdw>
                </a:effectLst>
              </a:rPr>
              <a:t>Take a small step and together </a:t>
            </a:r>
          </a:p>
          <a:p>
            <a:pPr algn="ctr"/>
            <a:r>
              <a:rPr lang="en-GB" sz="2400" b="1" dirty="0">
                <a:solidFill>
                  <a:schemeClr val="accent6">
                    <a:lumMod val="40000"/>
                    <a:lumOff val="60000"/>
                  </a:schemeClr>
                </a:solidFill>
                <a:effectLst>
                  <a:outerShdw blurRad="38100" dist="38100" dir="2700000" algn="tl">
                    <a:srgbClr val="000000">
                      <a:alpha val="43137"/>
                    </a:srgbClr>
                  </a:outerShdw>
                </a:effectLst>
              </a:rPr>
              <a:t>we will change the world.</a:t>
            </a:r>
            <a:endParaRPr lang="en-IE" sz="2400" b="1" dirty="0">
              <a:solidFill>
                <a:schemeClr val="accent6">
                  <a:lumMod val="40000"/>
                  <a:lumOff val="60000"/>
                </a:schemeClr>
              </a:solidFill>
              <a:effectLst>
                <a:outerShdw blurRad="38100" dist="38100" dir="2700000" algn="tl">
                  <a:srgbClr val="000000">
                    <a:alpha val="43137"/>
                  </a:srgbClr>
                </a:outerShdw>
              </a:effectLst>
            </a:endParaRPr>
          </a:p>
        </p:txBody>
      </p:sp>
      <p:pic>
        <p:nvPicPr>
          <p:cNvPr id="7" name="Picture 2" descr="Bonnybrook Parish Logo with Eco-Aware imagery of a tree and the world">
            <a:extLst>
              <a:ext uri="{FF2B5EF4-FFF2-40B4-BE49-F238E27FC236}">
                <a16:creationId xmlns:a16="http://schemas.microsoft.com/office/drawing/2014/main" id="{E7492B2D-1386-4FE3-84D8-B371FAFA78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52" y="5120548"/>
            <a:ext cx="2034699" cy="5049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49E2060-CBF6-4F03-B915-11A8DC8EE48B}"/>
              </a:ext>
            </a:extLst>
          </p:cNvPr>
          <p:cNvPicPr>
            <a:picLocks noChangeAspect="1"/>
          </p:cNvPicPr>
          <p:nvPr/>
        </p:nvPicPr>
        <p:blipFill>
          <a:blip r:embed="rId5"/>
          <a:stretch>
            <a:fillRect/>
          </a:stretch>
        </p:blipFill>
        <p:spPr>
          <a:xfrm>
            <a:off x="4515078" y="5193161"/>
            <a:ext cx="1396105" cy="274344"/>
          </a:xfrm>
          <a:prstGeom prst="rect">
            <a:avLst/>
          </a:prstGeom>
        </p:spPr>
      </p:pic>
    </p:spTree>
    <p:extLst>
      <p:ext uri="{BB962C8B-B14F-4D97-AF65-F5344CB8AC3E}">
        <p14:creationId xmlns:p14="http://schemas.microsoft.com/office/powerpoint/2010/main" val="1729134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od floor png images | PNGEgg">
            <a:extLst>
              <a:ext uri="{FF2B5EF4-FFF2-40B4-BE49-F238E27FC236}">
                <a16:creationId xmlns:a16="http://schemas.microsoft.com/office/drawing/2014/main" id="{5F52539E-6A3F-4A8A-A1A1-E0AF5E0CFC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648"/>
          <a:stretch/>
        </p:blipFill>
        <p:spPr bwMode="auto">
          <a:xfrm>
            <a:off x="0" y="5618328"/>
            <a:ext cx="12192000" cy="123967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EA281872-6235-41B3-9205-37E65D127FE6}"/>
              </a:ext>
            </a:extLst>
          </p:cNvPr>
          <p:cNvSpPr>
            <a:spLocks noGrp="1"/>
          </p:cNvSpPr>
          <p:nvPr>
            <p:ph type="subTitle" idx="1"/>
          </p:nvPr>
        </p:nvSpPr>
        <p:spPr>
          <a:xfrm>
            <a:off x="-491688" y="5942915"/>
            <a:ext cx="4992898" cy="691846"/>
          </a:xfrm>
        </p:spPr>
        <p:txBody>
          <a:bodyPr>
            <a:normAutofit/>
          </a:bodyPr>
          <a:lstStyle/>
          <a:p>
            <a:r>
              <a:rPr lang="en-GB" sz="4000" b="1" dirty="0">
                <a:solidFill>
                  <a:srgbClr val="FFC000"/>
                </a:solidFill>
                <a:effectLst>
                  <a:outerShdw blurRad="38100" dist="38100" dir="2700000" algn="tl">
                    <a:srgbClr val="000000">
                      <a:alpha val="43137"/>
                    </a:srgbClr>
                  </a:outerShdw>
                </a:effectLst>
              </a:rPr>
              <a:t>Day 5     </a:t>
            </a:r>
            <a:r>
              <a:rPr lang="en-GB" sz="4000" b="1" dirty="0">
                <a:solidFill>
                  <a:srgbClr val="FFFFFF"/>
                </a:solidFill>
                <a:effectLst>
                  <a:outerShdw blurRad="38100" dist="38100" dir="2700000" algn="tl">
                    <a:srgbClr val="000000">
                      <a:alpha val="43137"/>
                    </a:srgbClr>
                  </a:outerShdw>
                </a:effectLst>
              </a:rPr>
              <a:t>Sunday</a:t>
            </a:r>
            <a:endParaRPr lang="en-IE" sz="4000" b="1" dirty="0">
              <a:solidFill>
                <a:srgbClr val="FFFFFF"/>
              </a:solidFill>
              <a:effectLst>
                <a:outerShdw blurRad="38100" dist="38100" dir="2700000" algn="tl">
                  <a:srgbClr val="000000">
                    <a:alpha val="43137"/>
                  </a:srgbClr>
                </a:outerShdw>
              </a:effectLst>
            </a:endParaRPr>
          </a:p>
        </p:txBody>
      </p:sp>
      <p:pic>
        <p:nvPicPr>
          <p:cNvPr id="6" name="Picture 2" descr="Red rose isolated on white 3d Royalty Free Vector Image">
            <a:extLst>
              <a:ext uri="{FF2B5EF4-FFF2-40B4-BE49-F238E27FC236}">
                <a16:creationId xmlns:a16="http://schemas.microsoft.com/office/drawing/2014/main" id="{1DABE9E8-4248-4E1A-98A9-533E71BD583D}"/>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1050" r="27961" b="8591"/>
          <a:stretch/>
        </p:blipFill>
        <p:spPr bwMode="auto">
          <a:xfrm rot="846191" flipH="1">
            <a:off x="8993529" y="808848"/>
            <a:ext cx="1857619" cy="47956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DC86342-012B-4F79-9053-0133883F3ADF}"/>
              </a:ext>
            </a:extLst>
          </p:cNvPr>
          <p:cNvSpPr txBox="1"/>
          <p:nvPr/>
        </p:nvSpPr>
        <p:spPr>
          <a:xfrm>
            <a:off x="436605" y="243015"/>
            <a:ext cx="7938273" cy="707886"/>
          </a:xfrm>
          <a:prstGeom prst="rect">
            <a:avLst/>
          </a:prstGeom>
          <a:noFill/>
        </p:spPr>
        <p:txBody>
          <a:bodyPr wrap="square" rtlCol="0">
            <a:spAutoFit/>
          </a:bodyPr>
          <a:lstStyle/>
          <a:p>
            <a:r>
              <a:rPr lang="en-GB" sz="4000" b="1" dirty="0">
                <a:solidFill>
                  <a:srgbClr val="843C0C"/>
                </a:solidFill>
              </a:rPr>
              <a:t>THIS WEEK  -  FOCUS ON ENERGY</a:t>
            </a:r>
            <a:endParaRPr lang="en-IE" sz="4000" b="1" dirty="0">
              <a:solidFill>
                <a:srgbClr val="843C0C"/>
              </a:solidFill>
            </a:endParaRPr>
          </a:p>
        </p:txBody>
      </p:sp>
      <p:sp>
        <p:nvSpPr>
          <p:cNvPr id="4" name="TextBox 3">
            <a:extLst>
              <a:ext uri="{FF2B5EF4-FFF2-40B4-BE49-F238E27FC236}">
                <a16:creationId xmlns:a16="http://schemas.microsoft.com/office/drawing/2014/main" id="{63E57B6A-7E58-4BA4-9C5A-4358404FA9CF}"/>
              </a:ext>
            </a:extLst>
          </p:cNvPr>
          <p:cNvSpPr txBox="1"/>
          <p:nvPr/>
        </p:nvSpPr>
        <p:spPr>
          <a:xfrm>
            <a:off x="738324" y="1254463"/>
            <a:ext cx="7308395" cy="1384995"/>
          </a:xfrm>
          <a:prstGeom prst="rect">
            <a:avLst/>
          </a:prstGeom>
          <a:noFill/>
        </p:spPr>
        <p:txBody>
          <a:bodyPr wrap="square" rtlCol="0">
            <a:spAutoFit/>
          </a:bodyPr>
          <a:lstStyle/>
          <a:p>
            <a:pPr algn="ctr"/>
            <a:r>
              <a:rPr lang="en-GB" sz="2800" dirty="0">
                <a:solidFill>
                  <a:srgbClr val="843C0C"/>
                </a:solidFill>
              </a:rPr>
              <a:t>Every day, the Earth receives an amount of solar energy equal to 30 years of world fossil fuel energy use.</a:t>
            </a:r>
            <a:endParaRPr lang="en-IE" sz="2800" dirty="0">
              <a:solidFill>
                <a:srgbClr val="843C0C"/>
              </a:solidFill>
            </a:endParaRPr>
          </a:p>
        </p:txBody>
      </p:sp>
      <p:sp>
        <p:nvSpPr>
          <p:cNvPr id="8" name="TextBox 7">
            <a:extLst>
              <a:ext uri="{FF2B5EF4-FFF2-40B4-BE49-F238E27FC236}">
                <a16:creationId xmlns:a16="http://schemas.microsoft.com/office/drawing/2014/main" id="{ECA8A249-11C6-42F8-9B3E-1F0B8D97ECCB}"/>
              </a:ext>
            </a:extLst>
          </p:cNvPr>
          <p:cNvSpPr txBox="1"/>
          <p:nvPr/>
        </p:nvSpPr>
        <p:spPr>
          <a:xfrm>
            <a:off x="2221819" y="2544777"/>
            <a:ext cx="6423792" cy="2062103"/>
          </a:xfrm>
          <a:prstGeom prst="rect">
            <a:avLst/>
          </a:prstGeom>
          <a:noFill/>
        </p:spPr>
        <p:txBody>
          <a:bodyPr wrap="square" rtlCol="0">
            <a:spAutoFit/>
          </a:bodyPr>
          <a:lstStyle/>
          <a:p>
            <a:pPr algn="ctr"/>
            <a:r>
              <a:rPr lang="en-GB" sz="3200" b="1" dirty="0">
                <a:solidFill>
                  <a:srgbClr val="843C0C"/>
                </a:solidFill>
              </a:rPr>
              <a:t>Turn off lights and unplug appliances not in use</a:t>
            </a:r>
            <a:r>
              <a:rPr lang="en-IE" sz="3200" b="1" dirty="0">
                <a:solidFill>
                  <a:srgbClr val="843C0C"/>
                </a:solidFill>
              </a:rPr>
              <a:t>.  Appliances on standby can use up to 20% of the electricity used when they are turned on.</a:t>
            </a:r>
            <a:endParaRPr lang="en-GB" sz="3200" b="1" dirty="0">
              <a:solidFill>
                <a:srgbClr val="843C0C"/>
              </a:solidFill>
            </a:endParaRPr>
          </a:p>
        </p:txBody>
      </p:sp>
      <p:pic>
        <p:nvPicPr>
          <p:cNvPr id="2052" name="Picture 4" descr="Light bulb energy flame logo Royalty Free Vector Image">
            <a:extLst>
              <a:ext uri="{FF2B5EF4-FFF2-40B4-BE49-F238E27FC236}">
                <a16:creationId xmlns:a16="http://schemas.microsoft.com/office/drawing/2014/main" id="{DCD96E45-4214-42E6-813A-4C0A710BC4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694" t="21095" r="37219" b="32470"/>
          <a:stretch/>
        </p:blipFill>
        <p:spPr bwMode="auto">
          <a:xfrm>
            <a:off x="147513" y="2254336"/>
            <a:ext cx="2131088" cy="307699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FA3FB1C-D7C6-4AB9-B7B8-D31546B15049}"/>
              </a:ext>
            </a:extLst>
          </p:cNvPr>
          <p:cNvSpPr txBox="1"/>
          <p:nvPr/>
        </p:nvSpPr>
        <p:spPr>
          <a:xfrm>
            <a:off x="6787979" y="5830618"/>
            <a:ext cx="5243383" cy="830997"/>
          </a:xfrm>
          <a:prstGeom prst="rect">
            <a:avLst/>
          </a:prstGeom>
          <a:noFill/>
        </p:spPr>
        <p:txBody>
          <a:bodyPr wrap="square" rtlCol="0">
            <a:spAutoFit/>
          </a:bodyPr>
          <a:lstStyle/>
          <a:p>
            <a:pPr algn="ctr"/>
            <a:r>
              <a:rPr lang="en-GB" sz="2400" b="1" dirty="0">
                <a:solidFill>
                  <a:schemeClr val="accent6">
                    <a:lumMod val="40000"/>
                    <a:lumOff val="60000"/>
                  </a:schemeClr>
                </a:solidFill>
                <a:effectLst>
                  <a:outerShdw blurRad="38100" dist="38100" dir="2700000" algn="tl">
                    <a:srgbClr val="000000">
                      <a:alpha val="43137"/>
                    </a:srgbClr>
                  </a:outerShdw>
                </a:effectLst>
              </a:rPr>
              <a:t>Take a small step and together </a:t>
            </a:r>
          </a:p>
          <a:p>
            <a:pPr algn="ctr"/>
            <a:r>
              <a:rPr lang="en-GB" sz="2400" b="1" dirty="0">
                <a:solidFill>
                  <a:schemeClr val="accent6">
                    <a:lumMod val="40000"/>
                    <a:lumOff val="60000"/>
                  </a:schemeClr>
                </a:solidFill>
                <a:effectLst>
                  <a:outerShdw blurRad="38100" dist="38100" dir="2700000" algn="tl">
                    <a:srgbClr val="000000">
                      <a:alpha val="43137"/>
                    </a:srgbClr>
                  </a:outerShdw>
                </a:effectLst>
              </a:rPr>
              <a:t>we will change the world.</a:t>
            </a:r>
            <a:endParaRPr lang="en-IE" sz="2400" b="1" dirty="0">
              <a:solidFill>
                <a:schemeClr val="accent6">
                  <a:lumMod val="40000"/>
                  <a:lumOff val="60000"/>
                </a:schemeClr>
              </a:solidFill>
              <a:effectLst>
                <a:outerShdw blurRad="38100" dist="38100" dir="2700000" algn="tl">
                  <a:srgbClr val="000000">
                    <a:alpha val="43137"/>
                  </a:srgbClr>
                </a:outerShdw>
              </a:effectLst>
            </a:endParaRPr>
          </a:p>
        </p:txBody>
      </p:sp>
      <p:pic>
        <p:nvPicPr>
          <p:cNvPr id="10" name="Picture 2" descr="Bonnybrook Parish Logo with Eco-Aware imagery of a tree and the world">
            <a:extLst>
              <a:ext uri="{FF2B5EF4-FFF2-40B4-BE49-F238E27FC236}">
                <a16:creationId xmlns:a16="http://schemas.microsoft.com/office/drawing/2014/main" id="{6ECE98DD-8527-45AA-AB31-6B880023A0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96663" y="5037112"/>
            <a:ext cx="2034699" cy="5049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Logo&#10;&#10;Description automatically generated">
            <a:extLst>
              <a:ext uri="{FF2B5EF4-FFF2-40B4-BE49-F238E27FC236}">
                <a16:creationId xmlns:a16="http://schemas.microsoft.com/office/drawing/2014/main" id="{B3256243-E4D0-42CB-9207-179060406A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370" y="5204665"/>
            <a:ext cx="1395013" cy="270161"/>
          </a:xfrm>
          <a:prstGeom prst="rect">
            <a:avLst/>
          </a:prstGeom>
        </p:spPr>
      </p:pic>
    </p:spTree>
    <p:extLst>
      <p:ext uri="{BB962C8B-B14F-4D97-AF65-F5344CB8AC3E}">
        <p14:creationId xmlns:p14="http://schemas.microsoft.com/office/powerpoint/2010/main" val="2709650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8BC803E-13F3-4DAB-B17C-BEB007616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21" name="Rectangle 20">
            <a:extLst>
              <a:ext uri="{FF2B5EF4-FFF2-40B4-BE49-F238E27FC236}">
                <a16:creationId xmlns:a16="http://schemas.microsoft.com/office/drawing/2014/main" id="{B8DDE571-E57F-4AB5-83C7-30EB5DDCC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2" name="TextBox 1">
            <a:extLst>
              <a:ext uri="{FF2B5EF4-FFF2-40B4-BE49-F238E27FC236}">
                <a16:creationId xmlns:a16="http://schemas.microsoft.com/office/drawing/2014/main" id="{3F55D86D-728B-4920-99D0-E92703B26C22}"/>
              </a:ext>
            </a:extLst>
          </p:cNvPr>
          <p:cNvSpPr txBox="1"/>
          <p:nvPr/>
        </p:nvSpPr>
        <p:spPr>
          <a:xfrm>
            <a:off x="426766" y="777175"/>
            <a:ext cx="5201983" cy="5759549"/>
          </a:xfrm>
          <a:prstGeom prst="rect">
            <a:avLst/>
          </a:prstGeom>
        </p:spPr>
        <p:txBody>
          <a:bodyPr vert="horz" lIns="91440" tIns="45720" rIns="91440" bIns="45720" rtlCol="0">
            <a:normAutofit lnSpcReduction="10000"/>
          </a:bodyPr>
          <a:lstStyle/>
          <a:p>
            <a:pPr defTabSz="914377">
              <a:lnSpc>
                <a:spcPct val="90000"/>
              </a:lnSpc>
              <a:spcAft>
                <a:spcPts val="600"/>
              </a:spcAft>
              <a:defRPr/>
            </a:pPr>
            <a:r>
              <a:rPr lang="en-US" sz="2400" b="1" dirty="0">
                <a:solidFill>
                  <a:prstClr val="black"/>
                </a:solidFill>
                <a:latin typeface="Calibri" panose="020F0502020204030204"/>
                <a:cs typeface="Arial"/>
                <a:sym typeface="Arial"/>
              </a:rPr>
              <a:t>This year we have an opportunity like no other! Two vital UN Conferences take place this Autumn: COP15 on Biodiversity &amp; COP26 on Climate Change!</a:t>
            </a:r>
            <a:endParaRPr lang="en-US" sz="2400" b="1" i="1" dirty="0">
              <a:solidFill>
                <a:prstClr val="black"/>
              </a:solidFill>
              <a:latin typeface="Calibri" panose="020F0502020204030204"/>
              <a:cs typeface="Arial"/>
              <a:sym typeface="Arial"/>
            </a:endParaRPr>
          </a:p>
          <a:p>
            <a:pPr marL="342891" indent="-342891" defTabSz="914377">
              <a:lnSpc>
                <a:spcPct val="90000"/>
              </a:lnSpc>
              <a:spcAft>
                <a:spcPts val="600"/>
              </a:spcAft>
              <a:buFont typeface="Arial" panose="020B0604020202020204" pitchFamily="34" charset="0"/>
              <a:buChar char="•"/>
              <a:defRPr/>
            </a:pPr>
            <a:r>
              <a:rPr lang="en-IE" sz="2400" kern="0" dirty="0">
                <a:solidFill>
                  <a:prstClr val="black"/>
                </a:solidFill>
                <a:latin typeface="Calibri" panose="020F0502020204030204"/>
                <a:cs typeface="Arial"/>
                <a:sym typeface="Arial"/>
              </a:rPr>
              <a:t>Just as we need world leaders to take bold action to address the ecological crisis, Pope Francis is inviting all Catholics to sign this petition calling on global leaders to act! </a:t>
            </a:r>
          </a:p>
          <a:p>
            <a:pPr marL="342891" indent="-342891" defTabSz="914377">
              <a:lnSpc>
                <a:spcPct val="90000"/>
              </a:lnSpc>
              <a:spcAft>
                <a:spcPts val="600"/>
              </a:spcAft>
              <a:buFont typeface="Arial" panose="020B0604020202020204" pitchFamily="34" charset="0"/>
              <a:buChar char="•"/>
              <a:defRPr/>
            </a:pPr>
            <a:r>
              <a:rPr lang="en-IE" sz="2400" dirty="0">
                <a:solidFill>
                  <a:prstClr val="black"/>
                </a:solidFill>
                <a:latin typeface="Calibri" panose="020F0502020204030204"/>
                <a:cs typeface="Arial"/>
                <a:sym typeface="Arial"/>
              </a:rPr>
              <a:t>This is a </a:t>
            </a:r>
            <a:r>
              <a:rPr lang="en-IE" sz="2400" b="1" dirty="0">
                <a:solidFill>
                  <a:prstClr val="black"/>
                </a:solidFill>
                <a:latin typeface="Calibri" panose="020F0502020204030204"/>
                <a:cs typeface="Arial"/>
                <a:sym typeface="Arial"/>
              </a:rPr>
              <a:t>key</a:t>
            </a:r>
            <a:r>
              <a:rPr lang="en-IE" sz="2400" dirty="0">
                <a:solidFill>
                  <a:prstClr val="black"/>
                </a:solidFill>
                <a:latin typeface="Calibri" panose="020F0502020204030204"/>
                <a:cs typeface="Arial"/>
                <a:sym typeface="Arial"/>
              </a:rPr>
              <a:t> </a:t>
            </a:r>
            <a:r>
              <a:rPr lang="en-IE" sz="2400" b="1" dirty="0">
                <a:solidFill>
                  <a:prstClr val="black"/>
                </a:solidFill>
                <a:latin typeface="Calibri" panose="020F0502020204030204"/>
                <a:cs typeface="Arial"/>
                <a:sym typeface="Arial"/>
              </a:rPr>
              <a:t>action</a:t>
            </a:r>
            <a:r>
              <a:rPr lang="en-IE" sz="2400" dirty="0">
                <a:solidFill>
                  <a:prstClr val="black"/>
                </a:solidFill>
                <a:latin typeface="Calibri" panose="020F0502020204030204"/>
                <a:cs typeface="Arial"/>
                <a:sym typeface="Arial"/>
              </a:rPr>
              <a:t> for Catholics during the </a:t>
            </a:r>
            <a:r>
              <a:rPr lang="en-IE" sz="2400" b="1" dirty="0">
                <a:solidFill>
                  <a:prstClr val="black"/>
                </a:solidFill>
                <a:latin typeface="Calibri" panose="020F0502020204030204"/>
                <a:cs typeface="Arial"/>
                <a:sym typeface="Arial"/>
              </a:rPr>
              <a:t>Season of Creation. </a:t>
            </a:r>
          </a:p>
          <a:p>
            <a:pPr marL="342891" indent="-342891" defTabSz="914377">
              <a:lnSpc>
                <a:spcPct val="90000"/>
              </a:lnSpc>
              <a:spcAft>
                <a:spcPts val="600"/>
              </a:spcAft>
              <a:buFont typeface="Arial" panose="020B0604020202020204" pitchFamily="34" charset="0"/>
              <a:buChar char="•"/>
              <a:defRPr/>
            </a:pPr>
            <a:r>
              <a:rPr lang="en-IE" sz="2400" b="1" dirty="0">
                <a:solidFill>
                  <a:prstClr val="black"/>
                </a:solidFill>
                <a:latin typeface="Calibri" panose="020F0502020204030204"/>
                <a:cs typeface="Arial"/>
                <a:sym typeface="Arial"/>
              </a:rPr>
              <a:t>Please go to: </a:t>
            </a:r>
            <a:r>
              <a:rPr lang="en-US" sz="2400" dirty="0">
                <a:solidFill>
                  <a:prstClr val="black"/>
                </a:solidFill>
                <a:latin typeface="Calibri" panose="020F0502020204030204"/>
                <a:cs typeface="Arial"/>
                <a:sym typeface="Arial"/>
                <a:hlinkClick r:id="rId3">
                  <a:extLst>
                    <a:ext uri="{A12FA001-AC4F-418D-AE19-62706E023703}">
                      <ahyp:hlinkClr xmlns:ahyp="http://schemas.microsoft.com/office/drawing/2018/hyperlinkcolor" val="tx"/>
                    </a:ext>
                  </a:extLst>
                </a:hlinkClick>
              </a:rPr>
              <a:t>www.thecatholicpetition.org</a:t>
            </a:r>
            <a:r>
              <a:rPr lang="en-US" sz="2400" dirty="0">
                <a:solidFill>
                  <a:prstClr val="black"/>
                </a:solidFill>
                <a:latin typeface="Calibri" panose="020F0502020204030204"/>
                <a:cs typeface="Arial"/>
                <a:sym typeface="Arial"/>
              </a:rPr>
              <a:t>  and sign today. </a:t>
            </a:r>
          </a:p>
          <a:p>
            <a:pPr marL="342891" indent="-342891" defTabSz="914377">
              <a:lnSpc>
                <a:spcPct val="90000"/>
              </a:lnSpc>
              <a:spcAft>
                <a:spcPts val="600"/>
              </a:spcAft>
              <a:buFont typeface="Arial" panose="020B0604020202020204" pitchFamily="34" charset="0"/>
              <a:buChar char="•"/>
              <a:defRPr/>
            </a:pPr>
            <a:r>
              <a:rPr lang="en-US" sz="2400" dirty="0">
                <a:solidFill>
                  <a:prstClr val="black"/>
                </a:solidFill>
                <a:latin typeface="Calibri" panose="020F0502020204030204"/>
                <a:cs typeface="Arial"/>
                <a:sym typeface="Arial"/>
              </a:rPr>
              <a:t>Your parish, diocese, school can also sign. </a:t>
            </a:r>
          </a:p>
          <a:p>
            <a:pPr marL="342891" indent="-342891" defTabSz="914377">
              <a:lnSpc>
                <a:spcPct val="90000"/>
              </a:lnSpc>
              <a:spcAft>
                <a:spcPts val="600"/>
              </a:spcAft>
              <a:buFont typeface="Arial" panose="020B0604020202020204" pitchFamily="34" charset="0"/>
              <a:buChar char="•"/>
              <a:defRPr/>
            </a:pPr>
            <a:r>
              <a:rPr lang="en-US" sz="2400" dirty="0">
                <a:solidFill>
                  <a:prstClr val="black"/>
                </a:solidFill>
                <a:latin typeface="Calibri" panose="020F0502020204030204"/>
                <a:cs typeface="Arial"/>
                <a:sym typeface="Arial"/>
              </a:rPr>
              <a:t>“Truly, much can be done!”(LS, 180). </a:t>
            </a:r>
          </a:p>
        </p:txBody>
      </p:sp>
      <p:pic>
        <p:nvPicPr>
          <p:cNvPr id="10" name="Picture 9">
            <a:extLst>
              <a:ext uri="{FF2B5EF4-FFF2-40B4-BE49-F238E27FC236}">
                <a16:creationId xmlns:a16="http://schemas.microsoft.com/office/drawing/2014/main" id="{E39AF5B5-3F2D-4AD7-9E12-B53FB647F16A}"/>
              </a:ext>
            </a:extLst>
          </p:cNvPr>
          <p:cNvPicPr>
            <a:picLocks noChangeAspect="1"/>
          </p:cNvPicPr>
          <p:nvPr/>
        </p:nvPicPr>
        <p:blipFill rotWithShape="1">
          <a:blip r:embed="rId4"/>
          <a:srcRect l="33952" t="11712" r="7974" b="18712"/>
          <a:stretch/>
        </p:blipFill>
        <p:spPr>
          <a:xfrm>
            <a:off x="5982159" y="159867"/>
            <a:ext cx="5740284" cy="3868436"/>
          </a:xfrm>
          <a:prstGeom prst="rect">
            <a:avLst/>
          </a:prstGeom>
        </p:spPr>
      </p:pic>
      <p:pic>
        <p:nvPicPr>
          <p:cNvPr id="16" name="Picture 15">
            <a:extLst>
              <a:ext uri="{FF2B5EF4-FFF2-40B4-BE49-F238E27FC236}">
                <a16:creationId xmlns:a16="http://schemas.microsoft.com/office/drawing/2014/main" id="{26812310-8FB7-4C11-9B7B-68E72E8C3727}"/>
              </a:ext>
            </a:extLst>
          </p:cNvPr>
          <p:cNvPicPr>
            <a:picLocks noChangeAspect="1"/>
          </p:cNvPicPr>
          <p:nvPr/>
        </p:nvPicPr>
        <p:blipFill rotWithShape="1">
          <a:blip r:embed="rId5"/>
          <a:srcRect l="9326" t="47387" r="48007" b="19640"/>
          <a:stretch/>
        </p:blipFill>
        <p:spPr>
          <a:xfrm>
            <a:off x="6251310" y="4188171"/>
            <a:ext cx="5201983" cy="2261288"/>
          </a:xfrm>
          <a:prstGeom prst="rect">
            <a:avLst/>
          </a:prstGeom>
        </p:spPr>
      </p:pic>
      <p:sp>
        <p:nvSpPr>
          <p:cNvPr id="3" name="TextBox 2">
            <a:extLst>
              <a:ext uri="{FF2B5EF4-FFF2-40B4-BE49-F238E27FC236}">
                <a16:creationId xmlns:a16="http://schemas.microsoft.com/office/drawing/2014/main" id="{3FCAF3E0-5A8B-4762-956E-51F8C4EBEA6C}"/>
              </a:ext>
            </a:extLst>
          </p:cNvPr>
          <p:cNvSpPr txBox="1"/>
          <p:nvPr/>
        </p:nvSpPr>
        <p:spPr>
          <a:xfrm>
            <a:off x="469557" y="194292"/>
            <a:ext cx="1418145" cy="523220"/>
          </a:xfrm>
          <a:prstGeom prst="rect">
            <a:avLst/>
          </a:prstGeom>
          <a:noFill/>
        </p:spPr>
        <p:txBody>
          <a:bodyPr wrap="none" rtlCol="0">
            <a:spAutoFit/>
          </a:bodyPr>
          <a:lstStyle/>
          <a:p>
            <a:r>
              <a:rPr lang="en-IE" sz="2800" b="1" dirty="0"/>
              <a:t>SUNDAY</a:t>
            </a:r>
          </a:p>
        </p:txBody>
      </p:sp>
      <p:pic>
        <p:nvPicPr>
          <p:cNvPr id="8" name="Picture 7" descr="Logo&#10;&#10;Description automatically generated">
            <a:extLst>
              <a:ext uri="{FF2B5EF4-FFF2-40B4-BE49-F238E27FC236}">
                <a16:creationId xmlns:a16="http://schemas.microsoft.com/office/drawing/2014/main" id="{CFB21102-4DBA-4CC3-845E-062A580FBB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3736" y="371932"/>
            <a:ext cx="1395013" cy="270161"/>
          </a:xfrm>
          <a:prstGeom prst="rect">
            <a:avLst/>
          </a:prstGeom>
        </p:spPr>
      </p:pic>
    </p:spTree>
    <p:extLst>
      <p:ext uri="{BB962C8B-B14F-4D97-AF65-F5344CB8AC3E}">
        <p14:creationId xmlns:p14="http://schemas.microsoft.com/office/powerpoint/2010/main" val="310226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2159</TotalTime>
  <Words>3518</Words>
  <Application>Microsoft Office PowerPoint</Application>
  <PresentationFormat>Widescreen</PresentationFormat>
  <Paragraphs>335</Paragraphs>
  <Slides>43</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43</vt:i4>
      </vt:variant>
    </vt:vector>
  </HeadingPairs>
  <TitlesOfParts>
    <vt:vector size="51" baseType="lpstr">
      <vt:lpstr>Aharoni</vt:lpstr>
      <vt:lpstr>Arial</vt:lpstr>
      <vt:lpstr>Calibri</vt:lpstr>
      <vt:lpstr>Calibri Light</vt:lpstr>
      <vt:lpstr>Mongolian Baiti</vt:lpstr>
      <vt:lpstr>Wingdings</vt:lpstr>
      <vt:lpstr>Office Theme</vt:lpstr>
      <vt:lpstr>1_Office Theme</vt:lpstr>
      <vt:lpstr>Acts of Love for the Season of Creation</vt:lpstr>
      <vt:lpstr>Renewing Our Common Home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40 ACTS  OF  LOVE</dc:title>
  <dc:creator>Joe Jones</dc:creator>
  <cp:lastModifiedBy>Hilda Campbell</cp:lastModifiedBy>
  <cp:revision>136</cp:revision>
  <dcterms:created xsi:type="dcterms:W3CDTF">2021-01-24T18:45:08Z</dcterms:created>
  <dcterms:modified xsi:type="dcterms:W3CDTF">2021-09-07T14:35:36Z</dcterms:modified>
</cp:coreProperties>
</file>