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76" r:id="rId2"/>
    <p:sldId id="277" r:id="rId3"/>
    <p:sldId id="281" r:id="rId4"/>
    <p:sldId id="263" r:id="rId5"/>
    <p:sldId id="278" r:id="rId6"/>
    <p:sldId id="279" r:id="rId7"/>
    <p:sldId id="274" r:id="rId8"/>
  </p:sldIdLst>
  <p:sldSz cx="11879263" cy="11844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E81"/>
    <a:srgbClr val="C3A873"/>
    <a:srgbClr val="B39351"/>
    <a:srgbClr val="B49A4C"/>
    <a:srgbClr val="FFCC00"/>
    <a:srgbClr val="8D744F"/>
    <a:srgbClr val="B47E34"/>
    <a:srgbClr val="AC864E"/>
    <a:srgbClr val="660066"/>
    <a:srgbClr val="D4A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8497" autoAdjust="0"/>
  </p:normalViewPr>
  <p:slideViewPr>
    <p:cSldViewPr snapToGrid="0">
      <p:cViewPr varScale="1">
        <p:scale>
          <a:sx n="35" d="100"/>
          <a:sy n="35" d="100"/>
        </p:scale>
        <p:origin x="2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DB56C-05EB-49BD-A5BA-E091D94B3387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1188" y="1143000"/>
            <a:ext cx="309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5B84A-AF05-40E0-A7E7-4EE6DB41E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May those who have died rest in your eternal embrace. Comfort their family and friends. (included in this one)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5B84A-AF05-40E0-A7E7-4EE6DB41EB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55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reciting BY priests.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5B84A-AF05-40E0-A7E7-4EE6DB41EB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1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Prayer FOR our priests.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5B84A-AF05-40E0-A7E7-4EE6DB41EB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4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938415"/>
            <a:ext cx="10097374" cy="4123584"/>
          </a:xfrm>
        </p:spPr>
        <p:txBody>
          <a:bodyPr anchor="b"/>
          <a:lstStyle>
            <a:lvl1pPr algn="ctr">
              <a:defRPr sz="77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6221020"/>
            <a:ext cx="8909447" cy="2859639"/>
          </a:xfrm>
        </p:spPr>
        <p:txBody>
          <a:bodyPr/>
          <a:lstStyle>
            <a:lvl1pPr marL="0" indent="0" algn="ctr">
              <a:buNone/>
              <a:defRPr sz="3118"/>
            </a:lvl1pPr>
            <a:lvl2pPr marL="593949" indent="0" algn="ctr">
              <a:buNone/>
              <a:defRPr sz="2598"/>
            </a:lvl2pPr>
            <a:lvl3pPr marL="1187897" indent="0" algn="ctr">
              <a:buNone/>
              <a:defRPr sz="2338"/>
            </a:lvl3pPr>
            <a:lvl4pPr marL="1781846" indent="0" algn="ctr">
              <a:buNone/>
              <a:defRPr sz="2079"/>
            </a:lvl4pPr>
            <a:lvl5pPr marL="2375794" indent="0" algn="ctr">
              <a:buNone/>
              <a:defRPr sz="2079"/>
            </a:lvl5pPr>
            <a:lvl6pPr marL="2969743" indent="0" algn="ctr">
              <a:buNone/>
              <a:defRPr sz="2079"/>
            </a:lvl6pPr>
            <a:lvl7pPr marL="3563691" indent="0" algn="ctr">
              <a:buNone/>
              <a:defRPr sz="2079"/>
            </a:lvl7pPr>
            <a:lvl8pPr marL="4157640" indent="0" algn="ctr">
              <a:buNone/>
              <a:defRPr sz="2079"/>
            </a:lvl8pPr>
            <a:lvl9pPr marL="4751588" indent="0" algn="ctr">
              <a:buNone/>
              <a:defRPr sz="20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F87-2ED2-41EC-BDD2-6544E3F4148F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3A5A-04C4-49DB-B099-246FB7CD7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2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F87-2ED2-41EC-BDD2-6544E3F4148F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3A5A-04C4-49DB-B099-246FB7CD7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5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630601"/>
            <a:ext cx="2561466" cy="10037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630601"/>
            <a:ext cx="7535907" cy="100375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F87-2ED2-41EC-BDD2-6544E3F4148F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3A5A-04C4-49DB-B099-246FB7CD7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2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F87-2ED2-41EC-BDD2-6544E3F4148F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3A5A-04C4-49DB-B099-246FB7CD7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18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952863"/>
            <a:ext cx="10245864" cy="4926915"/>
          </a:xfrm>
        </p:spPr>
        <p:txBody>
          <a:bodyPr anchor="b"/>
          <a:lstStyle>
            <a:lvl1pPr>
              <a:defRPr sz="77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7926388"/>
            <a:ext cx="10245864" cy="2590948"/>
          </a:xfrm>
        </p:spPr>
        <p:txBody>
          <a:bodyPr/>
          <a:lstStyle>
            <a:lvl1pPr marL="0" indent="0">
              <a:buNone/>
              <a:defRPr sz="3118">
                <a:solidFill>
                  <a:schemeClr val="tx1"/>
                </a:solidFill>
              </a:defRPr>
            </a:lvl1pPr>
            <a:lvl2pPr marL="593949" indent="0">
              <a:buNone/>
              <a:defRPr sz="2598">
                <a:solidFill>
                  <a:schemeClr val="tx1">
                    <a:tint val="75000"/>
                  </a:schemeClr>
                </a:solidFill>
              </a:defRPr>
            </a:lvl2pPr>
            <a:lvl3pPr marL="1187897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3pPr>
            <a:lvl4pPr marL="1781846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4pPr>
            <a:lvl5pPr marL="237579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5pPr>
            <a:lvl6pPr marL="2969743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6pPr>
            <a:lvl7pPr marL="356369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7pPr>
            <a:lvl8pPr marL="415764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8pPr>
            <a:lvl9pPr marL="4751588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F87-2ED2-41EC-BDD2-6544E3F4148F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3A5A-04C4-49DB-B099-246FB7CD7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35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3153006"/>
            <a:ext cx="5048687" cy="7515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3153006"/>
            <a:ext cx="5048687" cy="7515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F87-2ED2-41EC-BDD2-6544E3F4148F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3A5A-04C4-49DB-B099-246FB7CD7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3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630604"/>
            <a:ext cx="10245864" cy="228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903509"/>
            <a:ext cx="5025484" cy="1422965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4326473"/>
            <a:ext cx="5025484" cy="63635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903509"/>
            <a:ext cx="5050234" cy="1422965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4326473"/>
            <a:ext cx="5050234" cy="63635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F87-2ED2-41EC-BDD2-6544E3F4148F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3A5A-04C4-49DB-B099-246FB7CD7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3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F87-2ED2-41EC-BDD2-6544E3F4148F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3A5A-04C4-49DB-B099-246FB7CD7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F87-2ED2-41EC-BDD2-6544E3F4148F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3A5A-04C4-49DB-B099-246FB7CD7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1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789622"/>
            <a:ext cx="3831372" cy="2763679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705368"/>
            <a:ext cx="6013877" cy="8417157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  <a:lvl6pPr>
              <a:defRPr sz="2598"/>
            </a:lvl6pPr>
            <a:lvl7pPr>
              <a:defRPr sz="2598"/>
            </a:lvl7pPr>
            <a:lvl8pPr>
              <a:defRPr sz="2598"/>
            </a:lvl8pPr>
            <a:lvl9pPr>
              <a:defRPr sz="2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3553302"/>
            <a:ext cx="3831372" cy="6582930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F87-2ED2-41EC-BDD2-6544E3F4148F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3A5A-04C4-49DB-B099-246FB7CD7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9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789622"/>
            <a:ext cx="3831372" cy="2763679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705368"/>
            <a:ext cx="6013877" cy="8417157"/>
          </a:xfrm>
        </p:spPr>
        <p:txBody>
          <a:bodyPr anchor="t"/>
          <a:lstStyle>
            <a:lvl1pPr marL="0" indent="0">
              <a:buNone/>
              <a:defRPr sz="4157"/>
            </a:lvl1pPr>
            <a:lvl2pPr marL="593949" indent="0">
              <a:buNone/>
              <a:defRPr sz="3637"/>
            </a:lvl2pPr>
            <a:lvl3pPr marL="1187897" indent="0">
              <a:buNone/>
              <a:defRPr sz="3118"/>
            </a:lvl3pPr>
            <a:lvl4pPr marL="1781846" indent="0">
              <a:buNone/>
              <a:defRPr sz="2598"/>
            </a:lvl4pPr>
            <a:lvl5pPr marL="2375794" indent="0">
              <a:buNone/>
              <a:defRPr sz="2598"/>
            </a:lvl5pPr>
            <a:lvl6pPr marL="2969743" indent="0">
              <a:buNone/>
              <a:defRPr sz="2598"/>
            </a:lvl6pPr>
            <a:lvl7pPr marL="3563691" indent="0">
              <a:buNone/>
              <a:defRPr sz="2598"/>
            </a:lvl7pPr>
            <a:lvl8pPr marL="4157640" indent="0">
              <a:buNone/>
              <a:defRPr sz="2598"/>
            </a:lvl8pPr>
            <a:lvl9pPr marL="4751588" indent="0">
              <a:buNone/>
              <a:defRPr sz="25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3553302"/>
            <a:ext cx="3831372" cy="6582930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F87-2ED2-41EC-BDD2-6544E3F4148F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3A5A-04C4-49DB-B099-246FB7CD7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3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630604"/>
            <a:ext cx="10245864" cy="2289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3153006"/>
            <a:ext cx="10245864" cy="7515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10977949"/>
            <a:ext cx="2672834" cy="630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EFF87-2ED2-41EC-BDD2-6544E3F4148F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10977949"/>
            <a:ext cx="4009251" cy="630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10977949"/>
            <a:ext cx="2672834" cy="630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73A5A-04C4-49DB-B099-246FB7CD7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37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187897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74" indent="-296974" algn="l" defTabSz="118789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7" kern="1200">
          <a:solidFill>
            <a:schemeClr val="tx1"/>
          </a:solidFill>
          <a:latin typeface="+mn-lt"/>
          <a:ea typeface="+mn-ea"/>
          <a:cs typeface="+mn-cs"/>
        </a:defRPr>
      </a:lvl1pPr>
      <a:lvl2pPr marL="890923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871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820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768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717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665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614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562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Image result for navy texture background hd">
            <a:extLst>
              <a:ext uri="{FF2B5EF4-FFF2-40B4-BE49-F238E27FC236}">
                <a16:creationId xmlns:a16="http://schemas.microsoft.com/office/drawing/2014/main" id="{737ECE46-53AE-4E56-99AE-6DDBE393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" y="-40517"/>
            <a:ext cx="11879263" cy="118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85D12A-E451-4942-8568-EB147A134C94}"/>
              </a:ext>
            </a:extLst>
          </p:cNvPr>
          <p:cNvSpPr/>
          <p:nvPr/>
        </p:nvSpPr>
        <p:spPr>
          <a:xfrm>
            <a:off x="356213" y="123111"/>
            <a:ext cx="11196479" cy="13228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4136" dirty="0">
                <a:solidFill>
                  <a:schemeClr val="bg1"/>
                </a:solidFill>
                <a:latin typeface="Biome" panose="020B0502040204020203" pitchFamily="34" charset="0"/>
                <a:ea typeface="Calibri" panose="020F0502020204030204" pitchFamily="34" charset="0"/>
                <a:cs typeface="Biome" panose="020B0502040204020203" pitchFamily="34" charset="0"/>
              </a:rPr>
              <a:t>A Coronavirus Prayer </a:t>
            </a:r>
            <a:r>
              <a:rPr lang="en-IE" sz="2256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IE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	</a:t>
            </a:r>
          </a:p>
          <a:p>
            <a:r>
              <a:rPr lang="en-IE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	</a:t>
            </a:r>
            <a:r>
              <a:rPr lang="en-IE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Loving and healing God,</a:t>
            </a:r>
            <a:endParaRPr lang="en-GB" sz="25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we, the people of Kildare and Leighlin turn to you in prayer, 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confident that you are with us and with all people in every moment.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We stand before you as people of hope, trusting in your care and protection.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May your faithful love support us and soothe the anxiety of our hearts.</a:t>
            </a:r>
          </a:p>
          <a:p>
            <a:endParaRPr lang="en-IE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	</a:t>
            </a:r>
            <a:r>
              <a:rPr lang="en-IE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Generous God, </a:t>
            </a:r>
            <a:endParaRPr lang="en-GB" sz="25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fill us with compassion and concern for others, young and old, 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that we may look after one another in these challenging days.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Bring healing to those who are sick with the virus and be with their families.</a:t>
            </a: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May those who have died  rest in your eternal embrace. </a:t>
            </a: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Comfort their family and friends. 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Strengthen and protect all medical professionals caring for the sick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and all who work in our medical facilities.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Give wisdom to leaders in healthcare and governance 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that they may make the right decisions for the well-being of people.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We pray in gratitude for all those in our country who will continue to work 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in the days ahead in so many fields of life for the sake of us all.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Bless them and keep them safe. </a:t>
            </a:r>
          </a:p>
          <a:p>
            <a:endParaRPr lang="en-IE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	</a:t>
            </a:r>
            <a:r>
              <a:rPr lang="en-IE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O God of creation and life,</a:t>
            </a:r>
            <a:endParaRPr lang="en-GB" sz="25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we place ourselves in your protection. 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May the mantle of your peace enfold us this day and tomorrow.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St Brigid, pray for us.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St Conleth, pray for us.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St Lazerian, pray for us.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May all the saints of God, pray for us. Amen. 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444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44" dirty="0">
              <a:solidFill>
                <a:schemeClr val="bg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256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256" dirty="0">
              <a:solidFill>
                <a:schemeClr val="bg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256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GB" sz="2256" dirty="0">
              <a:solidFill>
                <a:schemeClr val="bg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256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256" dirty="0">
              <a:solidFill>
                <a:schemeClr val="bg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256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256" dirty="0">
              <a:solidFill>
                <a:schemeClr val="bg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B09F8-BC58-4FBD-A7BA-B28BCF5C3D3C}"/>
              </a:ext>
            </a:extLst>
          </p:cNvPr>
          <p:cNvSpPr txBox="1"/>
          <p:nvPr/>
        </p:nvSpPr>
        <p:spPr>
          <a:xfrm>
            <a:off x="9020341" y="10663824"/>
            <a:ext cx="2428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kandle.ie</a:t>
            </a:r>
          </a:p>
          <a:p>
            <a:pPr algn="r"/>
            <a:r>
              <a:rPr lang="en-GB" sz="2800" b="1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@KANDLEi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7FFE2-1D4F-4908-A3D8-54050085C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391" y="10019605"/>
            <a:ext cx="1147076" cy="17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1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Image result for navy texture background hd">
            <a:extLst>
              <a:ext uri="{FF2B5EF4-FFF2-40B4-BE49-F238E27FC236}">
                <a16:creationId xmlns:a16="http://schemas.microsoft.com/office/drawing/2014/main" id="{737ECE46-53AE-4E56-99AE-6DDBE393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" y="-40517"/>
            <a:ext cx="11879263" cy="118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85D12A-E451-4942-8568-EB147A134C94}"/>
              </a:ext>
            </a:extLst>
          </p:cNvPr>
          <p:cNvSpPr/>
          <p:nvPr/>
        </p:nvSpPr>
        <p:spPr>
          <a:xfrm>
            <a:off x="356213" y="123111"/>
            <a:ext cx="11196479" cy="1248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4136" dirty="0">
                <a:solidFill>
                  <a:schemeClr val="bg1"/>
                </a:solidFill>
                <a:latin typeface="Biome" panose="020B0502040204020203" pitchFamily="34" charset="0"/>
                <a:ea typeface="Calibri" panose="020F0502020204030204" pitchFamily="34" charset="0"/>
                <a:cs typeface="Biome" panose="020B0502040204020203" pitchFamily="34" charset="0"/>
              </a:rPr>
              <a:t>A Coronavirus Prayer </a:t>
            </a:r>
            <a:r>
              <a:rPr lang="en-IE" sz="2256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IE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	</a:t>
            </a:r>
          </a:p>
          <a:p>
            <a:r>
              <a:rPr lang="en-IE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	</a:t>
            </a:r>
            <a:r>
              <a:rPr lang="en-IE" sz="25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Loving and healing God,</a:t>
            </a:r>
            <a:endParaRPr lang="en-GB" sz="2500" b="1" i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we, the people of Kildare and Leighlin turn to you in prayer, 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confident that you are with us and with all people in every moment.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We stand before you as people of hope, trusting in your care and protection.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May your faithful love support us and soothe the anxiety of our hearts.</a:t>
            </a:r>
            <a:endParaRPr lang="en-IE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endParaRPr lang="en-IE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	</a:t>
            </a:r>
            <a:r>
              <a:rPr lang="en-IE" sz="25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Generous God, </a:t>
            </a:r>
            <a:endParaRPr lang="en-GB" sz="2500" b="1" i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fill us with compassion and concern for others, young and old, 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that we may look after one another in these challenging days.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Bring healing to those who are sick with the virus and be with their families.</a:t>
            </a: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Strengthen and protect all medical professionals caring for the sick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and all who work in our medical facilities.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Give wisdom to leaders in healthcare and governance 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that they may make the right decisions for the well-being of people.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We pray in gratitude for all those in our country who will continue to work 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in the days ahead in so many fields of life for the sake of us all.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Bless them and keep them safe. </a:t>
            </a:r>
            <a:endParaRPr lang="en-IE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endParaRPr lang="en-IE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	</a:t>
            </a:r>
            <a:r>
              <a:rPr lang="en-IE" sz="25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O God of creation and life,</a:t>
            </a:r>
            <a:endParaRPr lang="en-GB" sz="2500" b="1" i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we place ourselves in your protection. 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May the mantle of your peace enfold us this day and tomorrow.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St Brigid, pray for us.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St Conleth, pray for us.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St Lazerian, pray for us.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	May all the saints of God, pray for us. Amen. </a:t>
            </a:r>
            <a:endParaRPr lang="en-GB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r>
              <a:rPr lang="en-IE" sz="2444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44" dirty="0">
              <a:solidFill>
                <a:schemeClr val="bg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256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256" dirty="0">
              <a:solidFill>
                <a:schemeClr val="bg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256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GB" sz="2256" dirty="0">
              <a:solidFill>
                <a:schemeClr val="bg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256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256" dirty="0">
              <a:solidFill>
                <a:schemeClr val="bg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256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256" dirty="0">
              <a:solidFill>
                <a:schemeClr val="bg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B09F8-BC58-4FBD-A7BA-B28BCF5C3D3C}"/>
              </a:ext>
            </a:extLst>
          </p:cNvPr>
          <p:cNvSpPr txBox="1"/>
          <p:nvPr/>
        </p:nvSpPr>
        <p:spPr>
          <a:xfrm>
            <a:off x="9020341" y="10393362"/>
            <a:ext cx="2428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kandle.ie</a:t>
            </a:r>
          </a:p>
          <a:p>
            <a:pPr algn="r"/>
            <a:r>
              <a:rPr lang="en-GB" sz="2800" b="1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@KANDLEi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7FFE2-1D4F-4908-A3D8-54050085C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391" y="9542551"/>
            <a:ext cx="1147076" cy="17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7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extured background hd">
            <a:extLst>
              <a:ext uri="{FF2B5EF4-FFF2-40B4-BE49-F238E27FC236}">
                <a16:creationId xmlns:a16="http://schemas.microsoft.com/office/drawing/2014/main" id="{E0BEBA06-2751-4588-A742-22565D0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" y="-17464"/>
            <a:ext cx="11879263" cy="118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85D12A-E451-4942-8568-EB147A134C94}"/>
              </a:ext>
            </a:extLst>
          </p:cNvPr>
          <p:cNvSpPr/>
          <p:nvPr/>
        </p:nvSpPr>
        <p:spPr>
          <a:xfrm>
            <a:off x="391084" y="110770"/>
            <a:ext cx="11196479" cy="1069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 Light" panose="020B03030302040208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A Prayer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as Priests Exercise their Ministry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during this time of the </a:t>
            </a:r>
            <a:r>
              <a:rPr kumimoji="0" lang="en-IE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Coronavirus COVID-19</a:t>
            </a: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 panose="02020502050201020203" pitchFamily="18" charset="0"/>
              <a:ea typeface="Calibri" panose="020F0502020204030204" pitchFamily="34" charset="0"/>
              <a:cs typeface="Biome Light" panose="020B03030302040208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5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" panose="020B0503030204020804" pitchFamily="34" charset="0"/>
              </a:rPr>
              <a:t>For reciting by priests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 Cond" panose="020B0506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Eternal God,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Be with me this day as I seek to minister to your people.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May you be a guiding and protective presence with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as I bring the consolation and hope of Your word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and the grace and nourishment of Eucharist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to those entrusted into my care.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 Cond" panose="020B0506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 Cond" panose="020B0506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Grant me strength of mind and body,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keep me safe to do your will,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And give me the courage and peace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to face each day with trust and confidence in You.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Into your hands O God, I offer myself;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Fill me with your grace and healing. Amen. 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E" sz="225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225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5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225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B307F-5D7F-49E8-B9C3-A5F66805A27B}"/>
              </a:ext>
            </a:extLst>
          </p:cNvPr>
          <p:cNvSpPr txBox="1"/>
          <p:nvPr/>
        </p:nvSpPr>
        <p:spPr>
          <a:xfrm>
            <a:off x="9275124" y="11033682"/>
            <a:ext cx="227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4A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@KANDLEi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92CB5-C361-4BC8-806A-2F6A45748A41}"/>
              </a:ext>
            </a:extLst>
          </p:cNvPr>
          <p:cNvSpPr txBox="1"/>
          <p:nvPr/>
        </p:nvSpPr>
        <p:spPr>
          <a:xfrm>
            <a:off x="0" y="11033682"/>
            <a:ext cx="227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4A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kandle.ie</a:t>
            </a:r>
          </a:p>
        </p:txBody>
      </p:sp>
      <p:pic>
        <p:nvPicPr>
          <p:cNvPr id="4100" name="Picture 4" descr="Image result for cross clipart png">
            <a:extLst>
              <a:ext uri="{FF2B5EF4-FFF2-40B4-BE49-F238E27FC236}">
                <a16:creationId xmlns:a16="http://schemas.microsoft.com/office/drawing/2014/main" id="{087C1866-E9BC-4DB0-8C32-C310E722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14" y="10261354"/>
            <a:ext cx="947834" cy="131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49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textured background hd">
            <a:extLst>
              <a:ext uri="{FF2B5EF4-FFF2-40B4-BE49-F238E27FC236}">
                <a16:creationId xmlns:a16="http://schemas.microsoft.com/office/drawing/2014/main" id="{CF7DC4CB-D99F-4FCA-A30A-DCAF403B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" y="-17464"/>
            <a:ext cx="11879263" cy="118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85D12A-E451-4942-8568-EB147A134C94}"/>
              </a:ext>
            </a:extLst>
          </p:cNvPr>
          <p:cNvSpPr/>
          <p:nvPr/>
        </p:nvSpPr>
        <p:spPr>
          <a:xfrm>
            <a:off x="341391" y="436381"/>
            <a:ext cx="11196479" cy="988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6000" b="1" dirty="0">
                <a:solidFill>
                  <a:schemeClr val="bg1"/>
                </a:solidFill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A prayer </a:t>
            </a:r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for our Priests </a:t>
            </a:r>
          </a:p>
          <a:p>
            <a:pPr algn="ctr"/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as they exercise their ministry </a:t>
            </a:r>
          </a:p>
          <a:p>
            <a:pPr algn="ctr"/>
            <a:r>
              <a:rPr lang="en-GB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during this time of the </a:t>
            </a:r>
            <a:r>
              <a:rPr lang="en-IE" sz="3000" i="1" dirty="0">
                <a:solidFill>
                  <a:schemeClr val="bg1"/>
                </a:solidFill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Coronavirus COVID-19</a:t>
            </a:r>
            <a:endParaRPr lang="en-GB" sz="3000" i="1" dirty="0">
              <a:solidFill>
                <a:schemeClr val="bg1"/>
              </a:solidFill>
              <a:latin typeface="Bembo" panose="02020502050201020203" pitchFamily="18" charset="0"/>
              <a:ea typeface="Calibri" panose="020F0502020204030204" pitchFamily="34" charset="0"/>
              <a:cs typeface="Biome Light" panose="020B0303030204020804" pitchFamily="34" charset="0"/>
            </a:endParaRPr>
          </a:p>
          <a:p>
            <a:r>
              <a:rPr lang="en-IE" sz="2800" b="1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 </a:t>
            </a:r>
          </a:p>
          <a:p>
            <a:endParaRPr lang="en-GB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pPr algn="ctr"/>
            <a:r>
              <a:rPr lang="en-GB" sz="3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Eternal God,</a:t>
            </a:r>
          </a:p>
          <a:p>
            <a:pPr algn="ctr"/>
            <a:r>
              <a:rPr lang="en-GB" sz="3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Be with our priests this day as they seek </a:t>
            </a:r>
          </a:p>
          <a:p>
            <a:pPr algn="ctr"/>
            <a:r>
              <a:rPr lang="en-GB" sz="3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to minister to your people.</a:t>
            </a:r>
          </a:p>
          <a:p>
            <a:pPr algn="ctr"/>
            <a:r>
              <a:rPr lang="en-GB" sz="3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May you be a guiding and protective presence with them</a:t>
            </a:r>
          </a:p>
          <a:p>
            <a:pPr algn="ctr"/>
            <a:r>
              <a:rPr lang="en-GB" sz="3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as they bring the consolation and hope of Your word</a:t>
            </a:r>
          </a:p>
          <a:p>
            <a:pPr algn="ctr"/>
            <a:r>
              <a:rPr lang="en-GB" sz="3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and the grace and nourishment of Eucharist </a:t>
            </a:r>
          </a:p>
          <a:p>
            <a:pPr algn="ctr"/>
            <a:r>
              <a:rPr lang="en-GB" sz="3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to those entrusted into their care.</a:t>
            </a:r>
          </a:p>
          <a:p>
            <a:pPr algn="ctr"/>
            <a:endParaRPr lang="en-GB" sz="3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pPr algn="ctr"/>
            <a:r>
              <a:rPr lang="en-GB" sz="3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Grant them strength of mind and body, </a:t>
            </a:r>
          </a:p>
          <a:p>
            <a:pPr algn="ctr"/>
            <a:r>
              <a:rPr lang="en-GB" sz="3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keep them safe to do your will,</a:t>
            </a:r>
          </a:p>
          <a:p>
            <a:pPr algn="ctr"/>
            <a:r>
              <a:rPr lang="en-GB" sz="3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And give them the courage and peace </a:t>
            </a:r>
          </a:p>
          <a:p>
            <a:pPr algn="ctr"/>
            <a:r>
              <a:rPr lang="en-GB" sz="3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to face each day with trust and confidence in You.</a:t>
            </a:r>
          </a:p>
          <a:p>
            <a:pPr algn="ctr"/>
            <a:r>
              <a:rPr lang="en-GB" sz="3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Into your hands O God, we commend them;</a:t>
            </a:r>
          </a:p>
          <a:p>
            <a:pPr algn="ctr"/>
            <a:r>
              <a:rPr lang="en-GB" sz="3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fill them with your grace and healing. Amen. </a:t>
            </a:r>
            <a:r>
              <a:rPr lang="en-IE" sz="2800" b="1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56" b="1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256" b="1" dirty="0">
              <a:solidFill>
                <a:schemeClr val="bg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256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256" dirty="0">
              <a:solidFill>
                <a:schemeClr val="bg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B307F-5D7F-49E8-B9C3-A5F66805A27B}"/>
              </a:ext>
            </a:extLst>
          </p:cNvPr>
          <p:cNvSpPr txBox="1"/>
          <p:nvPr/>
        </p:nvSpPr>
        <p:spPr>
          <a:xfrm>
            <a:off x="9275123" y="11033682"/>
            <a:ext cx="227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4A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@KANDLEi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92CB5-C361-4BC8-806A-2F6A45748A41}"/>
              </a:ext>
            </a:extLst>
          </p:cNvPr>
          <p:cNvSpPr txBox="1"/>
          <p:nvPr/>
        </p:nvSpPr>
        <p:spPr>
          <a:xfrm>
            <a:off x="0" y="11033682"/>
            <a:ext cx="227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4A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kandle.ie</a:t>
            </a:r>
          </a:p>
        </p:txBody>
      </p:sp>
      <p:pic>
        <p:nvPicPr>
          <p:cNvPr id="4100" name="Picture 4" descr="Image result for cross clipart png">
            <a:extLst>
              <a:ext uri="{FF2B5EF4-FFF2-40B4-BE49-F238E27FC236}">
                <a16:creationId xmlns:a16="http://schemas.microsoft.com/office/drawing/2014/main" id="{087C1866-E9BC-4DB0-8C32-C310E722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77" y="10183466"/>
            <a:ext cx="990803" cy="1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5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purple texture background hd">
            <a:extLst>
              <a:ext uri="{FF2B5EF4-FFF2-40B4-BE49-F238E27FC236}">
                <a16:creationId xmlns:a16="http://schemas.microsoft.com/office/drawing/2014/main" id="{0234E53A-6C04-4D0B-8F73-EDE3A29C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9263" cy="11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85D12A-E451-4942-8568-EB147A134C94}"/>
              </a:ext>
            </a:extLst>
          </p:cNvPr>
          <p:cNvSpPr/>
          <p:nvPr/>
        </p:nvSpPr>
        <p:spPr>
          <a:xfrm>
            <a:off x="356213" y="225881"/>
            <a:ext cx="11196479" cy="9681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 Light" panose="020B03030302040208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Calibri" panose="020F0502020204030204" pitchFamily="34" charset="0"/>
              <a:cs typeface="Biome Light" panose="020B03030302040208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400" b="1" i="0" u="none" strike="noStrike" kern="1200" cap="none" spc="0" normalizeH="0" baseline="0" noProof="0" dirty="0">
                <a:ln>
                  <a:noFill/>
                </a:ln>
                <a:solidFill>
                  <a:srgbClr val="E4CE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Praying for those who mourn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4CE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during this time of the </a:t>
            </a:r>
            <a:r>
              <a:rPr kumimoji="0" lang="en-IE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Coronavirus COVID-19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 panose="02020502050201020203" pitchFamily="18" charset="0"/>
              <a:ea typeface="Calibri" panose="020F0502020204030204" pitchFamily="34" charset="0"/>
              <a:cs typeface="Biome Light" panose="020B03030302040208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5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Lord of all gentleness,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are close to the broken-hearted.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entrust into your care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those who mourn the loss of a loved one this day.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Surround them with your love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and comfort them in their sorrow.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Grant that they may not be overwhelmed by their loss.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they know the consolation and support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Christian community.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Give them confidence in your goodness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strength to meet the days ahead.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We ask this through Christ our Lord. Amen. </a:t>
            </a:r>
            <a:r>
              <a:rPr kumimoji="0" lang="en-IE" sz="225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225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5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225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B307F-5D7F-49E8-B9C3-A5F66805A27B}"/>
              </a:ext>
            </a:extLst>
          </p:cNvPr>
          <p:cNvSpPr txBox="1"/>
          <p:nvPr/>
        </p:nvSpPr>
        <p:spPr>
          <a:xfrm>
            <a:off x="9275124" y="11033682"/>
            <a:ext cx="227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4A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@KANDLEi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92CB5-C361-4BC8-806A-2F6A45748A41}"/>
              </a:ext>
            </a:extLst>
          </p:cNvPr>
          <p:cNvSpPr txBox="1"/>
          <p:nvPr/>
        </p:nvSpPr>
        <p:spPr>
          <a:xfrm>
            <a:off x="0" y="11033682"/>
            <a:ext cx="227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4A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kandle.ie</a:t>
            </a:r>
          </a:p>
        </p:txBody>
      </p:sp>
      <p:pic>
        <p:nvPicPr>
          <p:cNvPr id="4100" name="Picture 4" descr="Image result for cross clipart png">
            <a:extLst>
              <a:ext uri="{FF2B5EF4-FFF2-40B4-BE49-F238E27FC236}">
                <a16:creationId xmlns:a16="http://schemas.microsoft.com/office/drawing/2014/main" id="{087C1866-E9BC-4DB0-8C32-C310E722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22" y="9469753"/>
            <a:ext cx="1624658" cy="22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1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purple texture background hd">
            <a:extLst>
              <a:ext uri="{FF2B5EF4-FFF2-40B4-BE49-F238E27FC236}">
                <a16:creationId xmlns:a16="http://schemas.microsoft.com/office/drawing/2014/main" id="{8A0995D0-0392-4C97-90C0-ADA9774A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9263" cy="11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85D12A-E451-4942-8568-EB147A134C94}"/>
              </a:ext>
            </a:extLst>
          </p:cNvPr>
          <p:cNvSpPr/>
          <p:nvPr/>
        </p:nvSpPr>
        <p:spPr>
          <a:xfrm>
            <a:off x="356213" y="225881"/>
            <a:ext cx="11196479" cy="14843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 Light" panose="020B0303030204020804" pitchFamily="34" charset="0"/>
              </a:rPr>
              <a:t> </a:t>
            </a:r>
            <a:r>
              <a:rPr kumimoji="0" lang="en-IE" sz="5400" b="1" i="0" u="none" strike="noStrike" kern="1200" cap="none" spc="0" normalizeH="0" baseline="0" noProof="0" dirty="0">
                <a:ln>
                  <a:noFill/>
                </a:ln>
                <a:solidFill>
                  <a:srgbClr val="E4CE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Praying for those who have died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4CE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during this time of the </a:t>
            </a:r>
            <a:r>
              <a:rPr kumimoji="0" lang="en-IE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Coronavirus COVID-19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 panose="02020502050201020203" pitchFamily="18" charset="0"/>
              <a:ea typeface="Calibri" panose="020F0502020204030204" pitchFamily="34" charset="0"/>
              <a:cs typeface="Biome Light" panose="020B03030302040208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5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Lord of all people,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believing in the resurrection,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turn to you with hope.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Into your hands we entrust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those who have died this day.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this life you embraced them with your tender love,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them now into heaven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there is no more suffering or pain.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Give them the fullness of your peace and joy.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Eternal rest grant unto them, O Lord.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R. And let perpetual light shine upon them.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they rest in peace.  </a:t>
            </a:r>
            <a:r>
              <a:rPr kumimoji="0" lang="en-IE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R. Amen.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their souls and the souls of all the faithful departed, through the mercy of God, rest in peace.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E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R. Amen.</a:t>
            </a:r>
            <a:endParaRPr kumimoji="0" lang="en-IE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5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225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B307F-5D7F-49E8-B9C3-A5F66805A27B}"/>
              </a:ext>
            </a:extLst>
          </p:cNvPr>
          <p:cNvSpPr txBox="1"/>
          <p:nvPr/>
        </p:nvSpPr>
        <p:spPr>
          <a:xfrm>
            <a:off x="9275124" y="11033682"/>
            <a:ext cx="227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4A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@KANDLEi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92CB5-C361-4BC8-806A-2F6A45748A41}"/>
              </a:ext>
            </a:extLst>
          </p:cNvPr>
          <p:cNvSpPr txBox="1"/>
          <p:nvPr/>
        </p:nvSpPr>
        <p:spPr>
          <a:xfrm>
            <a:off x="0" y="11033682"/>
            <a:ext cx="227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4A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kandle.ie</a:t>
            </a:r>
          </a:p>
        </p:txBody>
      </p:sp>
      <p:pic>
        <p:nvPicPr>
          <p:cNvPr id="4100" name="Picture 4" descr="Image result for cross clipart png">
            <a:extLst>
              <a:ext uri="{FF2B5EF4-FFF2-40B4-BE49-F238E27FC236}">
                <a16:creationId xmlns:a16="http://schemas.microsoft.com/office/drawing/2014/main" id="{087C1866-E9BC-4DB0-8C32-C310E722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83" y="2446638"/>
            <a:ext cx="1443487" cy="200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3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green texture background hd">
            <a:extLst>
              <a:ext uri="{FF2B5EF4-FFF2-40B4-BE49-F238E27FC236}">
                <a16:creationId xmlns:a16="http://schemas.microsoft.com/office/drawing/2014/main" id="{922DAC2C-F0A5-4E22-A1BE-72FA2A45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934105" cy="118443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85D12A-E451-4942-8568-EB147A134C94}"/>
              </a:ext>
            </a:extLst>
          </p:cNvPr>
          <p:cNvSpPr/>
          <p:nvPr/>
        </p:nvSpPr>
        <p:spPr>
          <a:xfrm>
            <a:off x="341391" y="295246"/>
            <a:ext cx="11196479" cy="1003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srgbClr val="B49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A Prayer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B49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for Healthcare Workers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during this time of the </a:t>
            </a:r>
            <a:r>
              <a:rPr kumimoji="0" lang="en-IE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mbo" panose="02020502050201020203" pitchFamily="18" charset="0"/>
                <a:ea typeface="Calibri" panose="020F0502020204030204" pitchFamily="34" charset="0"/>
                <a:cs typeface="Biome Light" panose="020B0303030204020804" pitchFamily="34" charset="0"/>
              </a:rPr>
              <a:t>Coronavirus COVID-19</a:t>
            </a:r>
            <a:endParaRPr kumimoji="0" lang="en-GB" sz="3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 panose="02020502050201020203" pitchFamily="18" charset="0"/>
              <a:ea typeface="Calibri" panose="020F0502020204030204" pitchFamily="34" charset="0"/>
              <a:cs typeface="Biome Light" panose="020B03030302040208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 Light" panose="020B0304020202020204" pitchFamily="34" charset="0"/>
              <a:ea typeface="Calibri" panose="020F0502020204030204" pitchFamily="34" charset="0"/>
              <a:cs typeface="Biome" panose="020B05030302040208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Loving God</a:t>
            </a:r>
            <a:r>
              <a:rPr kumimoji="0" lang="en-GB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we place into your care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all our doctors, nurses and healthcare workers.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Give them courage of heart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and strength of mind and body.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Keep them safe from harm.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May they know our deep gratitude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for all they are doing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to heal and help those affected by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t</a:t>
            </a:r>
            <a:r>
              <a:rPr kumimoji="0" lang="en-GB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he coronavirus.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God of all consolation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may they know your protection and peace.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Bless them in these challenging days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ea typeface="Calibri" panose="020F0502020204030204" pitchFamily="34" charset="0"/>
                <a:cs typeface="Biome" panose="020B0503030204020804" pitchFamily="34" charset="0"/>
              </a:rPr>
              <a:t>and bless their families. Amen.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B307F-5D7F-49E8-B9C3-A5F66805A27B}"/>
              </a:ext>
            </a:extLst>
          </p:cNvPr>
          <p:cNvSpPr txBox="1"/>
          <p:nvPr/>
        </p:nvSpPr>
        <p:spPr>
          <a:xfrm>
            <a:off x="9275123" y="11033682"/>
            <a:ext cx="227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4A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@KANDLEi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92CB5-C361-4BC8-806A-2F6A45748A41}"/>
              </a:ext>
            </a:extLst>
          </p:cNvPr>
          <p:cNvSpPr txBox="1"/>
          <p:nvPr/>
        </p:nvSpPr>
        <p:spPr>
          <a:xfrm>
            <a:off x="0" y="11033682"/>
            <a:ext cx="227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4A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kandle.ie</a:t>
            </a:r>
          </a:p>
        </p:txBody>
      </p:sp>
      <p:pic>
        <p:nvPicPr>
          <p:cNvPr id="4100" name="Picture 4" descr="Image result for cross clipart png">
            <a:extLst>
              <a:ext uri="{FF2B5EF4-FFF2-40B4-BE49-F238E27FC236}">
                <a16:creationId xmlns:a16="http://schemas.microsoft.com/office/drawing/2014/main" id="{087C1866-E9BC-4DB0-8C32-C310E722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77" y="10183466"/>
            <a:ext cx="990803" cy="1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3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148</Words>
  <Application>Microsoft Office PowerPoint</Application>
  <PresentationFormat>Custom</PresentationFormat>
  <Paragraphs>195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Abadi</vt:lpstr>
      <vt:lpstr>Arial</vt:lpstr>
      <vt:lpstr>Arial Nova Cond</vt:lpstr>
      <vt:lpstr>Avenir Next LT Pro Light</vt:lpstr>
      <vt:lpstr>Bembo</vt:lpstr>
      <vt:lpstr>Biome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Cathriona Kelly</dc:creator>
  <cp:lastModifiedBy>Cathriona Kelly</cp:lastModifiedBy>
  <cp:revision>39</cp:revision>
  <dcterms:created xsi:type="dcterms:W3CDTF">2020-03-11T12:20:49Z</dcterms:created>
  <dcterms:modified xsi:type="dcterms:W3CDTF">2020-03-13T10:58:04Z</dcterms:modified>
</cp:coreProperties>
</file>