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omments/comment1.xml" ContentType="application/vnd.openxmlformats-officedocument.presentationml.comment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78" r:id="rId2"/>
    <p:sldId id="256" r:id="rId3"/>
    <p:sldId id="281" r:id="rId4"/>
    <p:sldId id="282" r:id="rId5"/>
    <p:sldId id="285" r:id="rId6"/>
    <p:sldId id="270" r:id="rId7"/>
    <p:sldId id="306" r:id="rId8"/>
    <p:sldId id="307" r:id="rId9"/>
    <p:sldId id="308" r:id="rId10"/>
    <p:sldId id="309" r:id="rId11"/>
    <p:sldId id="257" r:id="rId12"/>
    <p:sldId id="310" r:id="rId13"/>
    <p:sldId id="311" r:id="rId14"/>
    <p:sldId id="312" r:id="rId15"/>
    <p:sldId id="313" r:id="rId16"/>
    <p:sldId id="279"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280" r:id="rId33"/>
    <p:sldId id="261" r:id="rId34"/>
    <p:sldId id="262" r:id="rId35"/>
    <p:sldId id="258" r:id="rId36"/>
    <p:sldId id="263" r:id="rId37"/>
    <p:sldId id="259" r:id="rId38"/>
    <p:sldId id="265" r:id="rId39"/>
    <p:sldId id="266" r:id="rId40"/>
    <p:sldId id="271" r:id="rId41"/>
    <p:sldId id="267" r:id="rId42"/>
    <p:sldId id="268" r:id="rId43"/>
    <p:sldId id="269" r:id="rId44"/>
    <p:sldId id="273" r:id="rId45"/>
    <p:sldId id="274" r:id="rId46"/>
    <p:sldId id="275" r:id="rId47"/>
    <p:sldId id="276" r:id="rId48"/>
    <p:sldId id="277" r:id="rId49"/>
    <p:sldId id="284" r:id="rId50"/>
    <p:sldId id="288" r:id="rId51"/>
    <p:sldId id="290" r:id="rId52"/>
    <p:sldId id="292" r:id="rId53"/>
  </p:sldIdLst>
  <p:sldSz cx="9144000" cy="6858000" type="screen4x3"/>
  <p:notesSz cx="6865938" cy="9998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Kavanagh" initials="JK" lastIdx="1" clrIdx="0">
    <p:extLst>
      <p:ext uri="{19B8F6BF-5375-455C-9EA6-DF929625EA0E}">
        <p15:presenceInfo xmlns:p15="http://schemas.microsoft.com/office/powerpoint/2012/main" userId="Julie Kavanag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3" autoAdjust="0"/>
    <p:restoredTop sz="86417" autoAdjust="0"/>
  </p:normalViewPr>
  <p:slideViewPr>
    <p:cSldViewPr snapToGrid="0">
      <p:cViewPr varScale="1">
        <p:scale>
          <a:sx n="78" d="100"/>
          <a:sy n="78" d="100"/>
        </p:scale>
        <p:origin x="13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r>
              <a:rPr lang="en-US" sz="2800" b="1" dirty="0">
                <a:effectLst/>
              </a:rPr>
              <a:t>What areas of your work do you consider core to your ministry?    			   31 Respondents</a:t>
            </a:r>
          </a:p>
        </c:rich>
      </c:tx>
      <c:layout>
        <c:manualLayout>
          <c:xMode val="edge"/>
          <c:yMode val="edge"/>
          <c:x val="0.12762060757379712"/>
          <c:y val="1.2962962962962963E-2"/>
        </c:manualLayout>
      </c:layout>
      <c:overlay val="0"/>
      <c:spPr>
        <a:noFill/>
        <a:ln>
          <a:noFill/>
        </a:ln>
        <a:effectLst/>
      </c:spPr>
      <c:txPr>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4661345821643225E-2"/>
          <c:y val="0.15273563721201514"/>
          <c:w val="0.91389988416375179"/>
          <c:h val="0.42231507413870739"/>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1"/>
                <c:pt idx="0">
                  <c:v>Sacraments</c:v>
                </c:pt>
                <c:pt idx="1">
                  <c:v>Eucharist</c:v>
                </c:pt>
                <c:pt idx="2">
                  <c:v>Bap /Con/E</c:v>
                </c:pt>
                <c:pt idx="3">
                  <c:v>Funeral Ministry</c:v>
                </c:pt>
                <c:pt idx="4">
                  <c:v>School Chaplaincy/ visits</c:v>
                </c:pt>
                <c:pt idx="5">
                  <c:v>Faith Formation of Parishioners</c:v>
                </c:pt>
                <c:pt idx="6">
                  <c:v>Ministry of presence</c:v>
                </c:pt>
                <c:pt idx="7">
                  <c:v>Supporting Parish Ministry</c:v>
                </c:pt>
                <c:pt idx="8">
                  <c:v>Preaching/ proclaiming the Word</c:v>
                </c:pt>
                <c:pt idx="9">
                  <c:v>Preparing for Sacraments</c:v>
                </c:pt>
                <c:pt idx="10">
                  <c:v>Reconciliation and counselling</c:v>
                </c:pt>
              </c:strCache>
            </c:strRef>
          </c:cat>
          <c:val>
            <c:numRef>
              <c:f>Sheet1!$B$2:$B$14</c:f>
              <c:numCache>
                <c:formatCode>General</c:formatCode>
                <c:ptCount val="13"/>
                <c:pt idx="0">
                  <c:v>31</c:v>
                </c:pt>
                <c:pt idx="1">
                  <c:v>21</c:v>
                </c:pt>
                <c:pt idx="2">
                  <c:v>19</c:v>
                </c:pt>
                <c:pt idx="3">
                  <c:v>15</c:v>
                </c:pt>
                <c:pt idx="4">
                  <c:v>13</c:v>
                </c:pt>
                <c:pt idx="5">
                  <c:v>11</c:v>
                </c:pt>
                <c:pt idx="6">
                  <c:v>10</c:v>
                </c:pt>
                <c:pt idx="7">
                  <c:v>10</c:v>
                </c:pt>
                <c:pt idx="8">
                  <c:v>9</c:v>
                </c:pt>
                <c:pt idx="9">
                  <c:v>7</c:v>
                </c:pt>
                <c:pt idx="10">
                  <c:v>6</c:v>
                </c:pt>
              </c:numCache>
            </c:numRef>
          </c:val>
          <c:extLst>
            <c:ext xmlns:c16="http://schemas.microsoft.com/office/drawing/2014/chart" uri="{C3380CC4-5D6E-409C-BE32-E72D297353CC}">
              <c16:uniqueId val="{00000000-565C-4E43-BC11-D7DA84A95120}"/>
            </c:ext>
          </c:extLst>
        </c:ser>
        <c:dLbls>
          <c:showLegendKey val="0"/>
          <c:showVal val="0"/>
          <c:showCatName val="0"/>
          <c:showSerName val="0"/>
          <c:showPercent val="0"/>
          <c:showBubbleSize val="0"/>
        </c:dLbls>
        <c:gapWidth val="219"/>
        <c:overlap val="-27"/>
        <c:axId val="525314520"/>
        <c:axId val="525312552"/>
      </c:barChart>
      <c:catAx>
        <c:axId val="525314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5312552"/>
        <c:crosses val="autoZero"/>
        <c:auto val="1"/>
        <c:lblAlgn val="ctr"/>
        <c:lblOffset val="100"/>
        <c:noMultiLvlLbl val="0"/>
      </c:catAx>
      <c:valAx>
        <c:axId val="525312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5314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r>
              <a:rPr lang="en-IE" sz="2800" dirty="0"/>
              <a:t>What areas of your work and ministry would you willingly hand over to lay people?</a:t>
            </a:r>
          </a:p>
        </c:rich>
      </c:tx>
      <c:layout>
        <c:manualLayout>
          <c:xMode val="edge"/>
          <c:yMode val="edge"/>
          <c:x val="2.3947462300189029E-3"/>
          <c:y val="1.375337738992834E-4"/>
        </c:manualLayout>
      </c:layout>
      <c:overlay val="0"/>
      <c:spPr>
        <a:noFill/>
        <a:ln>
          <a:noFill/>
        </a:ln>
        <a:effectLst/>
      </c:spPr>
      <c:txPr>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7590610766197928E-2"/>
          <c:y val="0.27148772051763526"/>
          <c:w val="0.96240938923380204"/>
          <c:h val="0.60352584398690667"/>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Administration</c:v>
                </c:pt>
                <c:pt idx="1">
                  <c:v>Financial Admin</c:v>
                </c:pt>
                <c:pt idx="2">
                  <c:v>Maintenance &amp; Plant</c:v>
                </c:pt>
                <c:pt idx="3">
                  <c:v>GDPR / Safeguarding/legal</c:v>
                </c:pt>
                <c:pt idx="4">
                  <c:v>Fundraising </c:v>
                </c:pt>
                <c:pt idx="5">
                  <c:v>School BOM</c:v>
                </c:pt>
              </c:strCache>
            </c:strRef>
          </c:cat>
          <c:val>
            <c:numRef>
              <c:f>Sheet1!$B$2:$B$7</c:f>
              <c:numCache>
                <c:formatCode>General</c:formatCode>
                <c:ptCount val="6"/>
                <c:pt idx="0">
                  <c:v>25</c:v>
                </c:pt>
                <c:pt idx="1">
                  <c:v>21</c:v>
                </c:pt>
                <c:pt idx="2">
                  <c:v>17</c:v>
                </c:pt>
                <c:pt idx="3">
                  <c:v>13</c:v>
                </c:pt>
                <c:pt idx="4">
                  <c:v>7</c:v>
                </c:pt>
                <c:pt idx="5">
                  <c:v>17</c:v>
                </c:pt>
              </c:numCache>
            </c:numRef>
          </c:val>
          <c:extLst>
            <c:ext xmlns:c16="http://schemas.microsoft.com/office/drawing/2014/chart" uri="{C3380CC4-5D6E-409C-BE32-E72D297353CC}">
              <c16:uniqueId val="{00000000-EDBB-4E4C-8E77-4F9C34086B9C}"/>
            </c:ext>
          </c:extLst>
        </c:ser>
        <c:ser>
          <c:idx val="1"/>
          <c:order val="1"/>
          <c:tx>
            <c:strRef>
              <c:f>Sheet1!$C$1</c:f>
              <c:strCache>
                <c:ptCount val="1"/>
                <c:pt idx="0">
                  <c:v>Column2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Administration</c:v>
                </c:pt>
                <c:pt idx="1">
                  <c:v>Financial Admin</c:v>
                </c:pt>
                <c:pt idx="2">
                  <c:v>Maintenance &amp; Plant</c:v>
                </c:pt>
                <c:pt idx="3">
                  <c:v>GDPR / Safeguarding/legal</c:v>
                </c:pt>
                <c:pt idx="4">
                  <c:v>Fundraising </c:v>
                </c:pt>
                <c:pt idx="5">
                  <c:v>School BOM</c:v>
                </c:pt>
              </c:strCache>
            </c:strRef>
          </c:cat>
          <c:val>
            <c:numRef>
              <c:f>Sheet1!$C$2:$C$7</c:f>
              <c:numCache>
                <c:formatCode>General</c:formatCode>
                <c:ptCount val="6"/>
              </c:numCache>
            </c:numRef>
          </c:val>
          <c:extLst>
            <c:ext xmlns:c16="http://schemas.microsoft.com/office/drawing/2014/chart" uri="{C3380CC4-5D6E-409C-BE32-E72D297353CC}">
              <c16:uniqueId val="{00000001-EDBB-4E4C-8E77-4F9C34086B9C}"/>
            </c:ext>
          </c:extLst>
        </c:ser>
        <c:ser>
          <c:idx val="2"/>
          <c:order val="2"/>
          <c:tx>
            <c:strRef>
              <c:f>Sheet1!$D$1</c:f>
              <c:strCache>
                <c:ptCount val="1"/>
                <c:pt idx="0">
                  <c:v>Column1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Administration</c:v>
                </c:pt>
                <c:pt idx="1">
                  <c:v>Financial Admin</c:v>
                </c:pt>
                <c:pt idx="2">
                  <c:v>Maintenance &amp; Plant</c:v>
                </c:pt>
                <c:pt idx="3">
                  <c:v>GDPR / Safeguarding/legal</c:v>
                </c:pt>
                <c:pt idx="4">
                  <c:v>Fundraising </c:v>
                </c:pt>
                <c:pt idx="5">
                  <c:v>School BOM</c:v>
                </c:pt>
              </c:strCache>
            </c:strRef>
          </c:cat>
          <c:val>
            <c:numRef>
              <c:f>Sheet1!$D$2:$D$7</c:f>
              <c:numCache>
                <c:formatCode>General</c:formatCode>
                <c:ptCount val="6"/>
              </c:numCache>
            </c:numRef>
          </c:val>
          <c:extLst>
            <c:ext xmlns:c16="http://schemas.microsoft.com/office/drawing/2014/chart" uri="{C3380CC4-5D6E-409C-BE32-E72D297353CC}">
              <c16:uniqueId val="{00000002-EDBB-4E4C-8E77-4F9C34086B9C}"/>
            </c:ext>
          </c:extLst>
        </c:ser>
        <c:dLbls>
          <c:dLblPos val="inEnd"/>
          <c:showLegendKey val="0"/>
          <c:showVal val="1"/>
          <c:showCatName val="0"/>
          <c:showSerName val="0"/>
          <c:showPercent val="0"/>
          <c:showBubbleSize val="0"/>
        </c:dLbls>
        <c:gapWidth val="219"/>
        <c:overlap val="-27"/>
        <c:axId val="525308288"/>
        <c:axId val="525308616"/>
      </c:barChart>
      <c:catAx>
        <c:axId val="52530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5308616"/>
        <c:crosses val="autoZero"/>
        <c:auto val="1"/>
        <c:lblAlgn val="ctr"/>
        <c:lblOffset val="100"/>
        <c:noMultiLvlLbl val="0"/>
      </c:catAx>
      <c:valAx>
        <c:axId val="5253086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53082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8-11-16T15:33:12.589" idx="1">
    <p:pos x="6088" y="-71"/>
    <p:text/>
    <p:extLst>
      <p:ext uri="{C676402C-5697-4E1C-873F-D02D1690AC5C}">
        <p15:threadingInfo xmlns:p15="http://schemas.microsoft.com/office/powerpoint/2012/main" timeZoneBias="0"/>
      </p:ext>
    </p:extLst>
  </p:cm>
</p:cmLst>
</file>

<file path=ppt/drawings/_rels/drawing1.xml.rels><?xml version="1.0" encoding="UTF-8" standalone="yes"?>
<Relationships xmlns="http://schemas.openxmlformats.org/package/2006/relationships"><Relationship Id="rId1" Type="http://schemas.openxmlformats.org/officeDocument/2006/relationships/image" Target="../media/image6.png"/></Relationships>
</file>

<file path=ppt/drawings/drawing1.xml><?xml version="1.0" encoding="utf-8"?>
<c:userShapes xmlns:c="http://schemas.openxmlformats.org/drawingml/2006/chart">
  <cdr:relSizeAnchor xmlns:cdr="http://schemas.openxmlformats.org/drawingml/2006/chartDrawing">
    <cdr:from>
      <cdr:x>0.01601</cdr:x>
      <cdr:y>0.81576</cdr:y>
    </cdr:from>
    <cdr:to>
      <cdr:x>0.94614</cdr:x>
      <cdr:y>1</cdr:y>
    </cdr:to>
    <cdr:pic>
      <cdr:nvPicPr>
        <cdr:cNvPr id="2" name="chart">
          <a:extLst xmlns:a="http://schemas.openxmlformats.org/drawingml/2006/main">
            <a:ext uri="{FF2B5EF4-FFF2-40B4-BE49-F238E27FC236}">
              <a16:creationId xmlns:a16="http://schemas.microsoft.com/office/drawing/2014/main" id="{56B30404-62BA-426D-9DAD-964A153B8500}"/>
            </a:ext>
          </a:extLst>
        </cdr:cNvPr>
        <cdr:cNvPicPr>
          <a:picLocks xmlns:a="http://schemas.openxmlformats.org/drawingml/2006/main" noChangeAspect="1"/>
        </cdr:cNvPicPr>
      </cdr:nvPicPr>
      <cdr:blipFill rotWithShape="1">
        <a:blip xmlns:a="http://schemas.openxmlformats.org/drawingml/2006/main" xmlns:r="http://schemas.openxmlformats.org/officeDocument/2006/relationships" r:embed="rId1"/>
        <a:srcRect xmlns:a="http://schemas.openxmlformats.org/drawingml/2006/main" l="-12" t="30935" r="1090"/>
        <a:stretch xmlns:a="http://schemas.openxmlformats.org/drawingml/2006/main"/>
      </cdr:blipFill>
      <cdr:spPr>
        <a:xfrm xmlns:a="http://schemas.openxmlformats.org/drawingml/2006/main">
          <a:off x="154754" y="5594482"/>
          <a:ext cx="8989246" cy="1263518"/>
        </a:xfrm>
        <a:prstGeom xmlns:a="http://schemas.openxmlformats.org/drawingml/2006/main" prst="rect">
          <a:avLst/>
        </a:prstGeom>
      </cdr:spPr>
    </cdr:pic>
  </cdr:relSizeAnchor>
  <cdr:relSizeAnchor xmlns:cdr="http://schemas.openxmlformats.org/drawingml/2006/chartDrawing">
    <cdr:from>
      <cdr:x>0.03785</cdr:x>
      <cdr:y>0.21333</cdr:y>
    </cdr:from>
    <cdr:to>
      <cdr:x>0.12664</cdr:x>
      <cdr:y>0.28718</cdr:y>
    </cdr:to>
    <cdr:sp macro="" textlink="">
      <cdr:nvSpPr>
        <cdr:cNvPr id="3" name="TextBox 2">
          <a:extLst xmlns:a="http://schemas.openxmlformats.org/drawingml/2006/main">
            <a:ext uri="{FF2B5EF4-FFF2-40B4-BE49-F238E27FC236}">
              <a16:creationId xmlns:a16="http://schemas.microsoft.com/office/drawing/2014/main" id="{E30F723C-A365-4A3E-BC0F-6A34D0960E42}"/>
            </a:ext>
          </a:extLst>
        </cdr:cNvPr>
        <cdr:cNvSpPr txBox="1"/>
      </cdr:nvSpPr>
      <cdr:spPr>
        <a:xfrm xmlns:a="http://schemas.openxmlformats.org/drawingml/2006/main">
          <a:off x="365759" y="1463038"/>
          <a:ext cx="858131" cy="50643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100%</a:t>
          </a:r>
        </a:p>
      </cdr:txBody>
    </cdr:sp>
  </cdr:relSizeAnchor>
  <cdr:relSizeAnchor xmlns:cdr="http://schemas.openxmlformats.org/drawingml/2006/chartDrawing">
    <cdr:from>
      <cdr:x>0.12955</cdr:x>
      <cdr:y>0.31795</cdr:y>
    </cdr:from>
    <cdr:to>
      <cdr:x>0.21688</cdr:x>
      <cdr:y>0.41846</cdr:y>
    </cdr:to>
    <cdr:sp macro="" textlink="">
      <cdr:nvSpPr>
        <cdr:cNvPr id="4" name="TextBox 3">
          <a:extLst xmlns:a="http://schemas.openxmlformats.org/drawingml/2006/main">
            <a:ext uri="{FF2B5EF4-FFF2-40B4-BE49-F238E27FC236}">
              <a16:creationId xmlns:a16="http://schemas.microsoft.com/office/drawing/2014/main" id="{61AB7567-F06C-4490-92B4-9806885A98C1}"/>
            </a:ext>
          </a:extLst>
        </cdr:cNvPr>
        <cdr:cNvSpPr txBox="1"/>
      </cdr:nvSpPr>
      <cdr:spPr>
        <a:xfrm xmlns:a="http://schemas.openxmlformats.org/drawingml/2006/main">
          <a:off x="1252025" y="2180492"/>
          <a:ext cx="844061" cy="68931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IE" sz="1800" dirty="0">
              <a:solidFill>
                <a:srgbClr val="FF0000"/>
              </a:solidFill>
            </a:rPr>
            <a:t>68%</a:t>
          </a:r>
        </a:p>
      </cdr:txBody>
    </cdr:sp>
  </cdr:relSizeAnchor>
  <cdr:relSizeAnchor xmlns:cdr="http://schemas.openxmlformats.org/drawingml/2006/chartDrawing">
    <cdr:from>
      <cdr:x>0.24745</cdr:x>
      <cdr:y>0.41641</cdr:y>
    </cdr:from>
    <cdr:to>
      <cdr:x>0.27365</cdr:x>
      <cdr:y>0.4759</cdr:y>
    </cdr:to>
    <cdr:sp macro="" textlink="">
      <cdr:nvSpPr>
        <cdr:cNvPr id="6" name="TextBox 5">
          <a:extLst xmlns:a="http://schemas.openxmlformats.org/drawingml/2006/main">
            <a:ext uri="{FF2B5EF4-FFF2-40B4-BE49-F238E27FC236}">
              <a16:creationId xmlns:a16="http://schemas.microsoft.com/office/drawing/2014/main" id="{4B49EF84-72D8-4DEB-8D2B-31CAB60BFB9B}"/>
            </a:ext>
          </a:extLst>
        </cdr:cNvPr>
        <cdr:cNvSpPr txBox="1"/>
      </cdr:nvSpPr>
      <cdr:spPr>
        <a:xfrm xmlns:a="http://schemas.openxmlformats.org/drawingml/2006/main">
          <a:off x="2391508" y="2855741"/>
          <a:ext cx="253218" cy="40796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IE" sz="1100" dirty="0"/>
        </a:p>
      </cdr:txBody>
    </cdr:sp>
  </cdr:relSizeAnchor>
  <cdr:relSizeAnchor xmlns:cdr="http://schemas.openxmlformats.org/drawingml/2006/chartDrawing">
    <cdr:from>
      <cdr:x>0.19796</cdr:x>
      <cdr:y>0.35487</cdr:y>
    </cdr:from>
    <cdr:to>
      <cdr:x>0.2591</cdr:x>
      <cdr:y>0.41436</cdr:y>
    </cdr:to>
    <cdr:sp macro="" textlink="">
      <cdr:nvSpPr>
        <cdr:cNvPr id="7" name="TextBox 6">
          <a:extLst xmlns:a="http://schemas.openxmlformats.org/drawingml/2006/main">
            <a:ext uri="{FF2B5EF4-FFF2-40B4-BE49-F238E27FC236}">
              <a16:creationId xmlns:a16="http://schemas.microsoft.com/office/drawing/2014/main" id="{16A8ED42-6BC8-455E-8632-06EA688F9B73}"/>
            </a:ext>
          </a:extLst>
        </cdr:cNvPr>
        <cdr:cNvSpPr txBox="1"/>
      </cdr:nvSpPr>
      <cdr:spPr>
        <a:xfrm xmlns:a="http://schemas.openxmlformats.org/drawingml/2006/main">
          <a:off x="1913206" y="2433711"/>
          <a:ext cx="590843" cy="40796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61%</a:t>
          </a:r>
        </a:p>
      </cdr:txBody>
    </cdr:sp>
  </cdr:relSizeAnchor>
  <cdr:relSizeAnchor xmlns:cdr="http://schemas.openxmlformats.org/drawingml/2006/chartDrawing">
    <cdr:from>
      <cdr:x>0.27074</cdr:x>
      <cdr:y>0.39179</cdr:y>
    </cdr:from>
    <cdr:to>
      <cdr:x>0.34643</cdr:x>
      <cdr:y>0.47179</cdr:y>
    </cdr:to>
    <cdr:sp macro="" textlink="">
      <cdr:nvSpPr>
        <cdr:cNvPr id="8" name="TextBox 7">
          <a:extLst xmlns:a="http://schemas.openxmlformats.org/drawingml/2006/main">
            <a:ext uri="{FF2B5EF4-FFF2-40B4-BE49-F238E27FC236}">
              <a16:creationId xmlns:a16="http://schemas.microsoft.com/office/drawing/2014/main" id="{7624F2D9-5479-4D0B-82A9-262E4F522950}"/>
            </a:ext>
          </a:extLst>
        </cdr:cNvPr>
        <cdr:cNvSpPr txBox="1"/>
      </cdr:nvSpPr>
      <cdr:spPr>
        <a:xfrm xmlns:a="http://schemas.openxmlformats.org/drawingml/2006/main">
          <a:off x="2616591" y="2686929"/>
          <a:ext cx="731520" cy="5486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48%</a:t>
          </a:r>
        </a:p>
      </cdr:txBody>
    </cdr:sp>
  </cdr:relSizeAnchor>
  <cdr:relSizeAnchor xmlns:cdr="http://schemas.openxmlformats.org/drawingml/2006/chartDrawing">
    <cdr:from>
      <cdr:x>0.34207</cdr:x>
      <cdr:y>0.41026</cdr:y>
    </cdr:from>
    <cdr:to>
      <cdr:x>0.40466</cdr:x>
      <cdr:y>0.4759</cdr:y>
    </cdr:to>
    <cdr:sp macro="" textlink="">
      <cdr:nvSpPr>
        <cdr:cNvPr id="9" name="TextBox 8">
          <a:extLst xmlns:a="http://schemas.openxmlformats.org/drawingml/2006/main">
            <a:ext uri="{FF2B5EF4-FFF2-40B4-BE49-F238E27FC236}">
              <a16:creationId xmlns:a16="http://schemas.microsoft.com/office/drawing/2014/main" id="{A3CAFECF-5081-4A62-80BE-E4C69228DD3B}"/>
            </a:ext>
          </a:extLst>
        </cdr:cNvPr>
        <cdr:cNvSpPr txBox="1"/>
      </cdr:nvSpPr>
      <cdr:spPr>
        <a:xfrm xmlns:a="http://schemas.openxmlformats.org/drawingml/2006/main">
          <a:off x="3305908" y="2813538"/>
          <a:ext cx="604909" cy="4501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42%</a:t>
          </a:r>
        </a:p>
      </cdr:txBody>
    </cdr:sp>
  </cdr:relSizeAnchor>
  <cdr:relSizeAnchor xmlns:cdr="http://schemas.openxmlformats.org/drawingml/2006/chartDrawing">
    <cdr:from>
      <cdr:x>0.40466</cdr:x>
      <cdr:y>0.44564</cdr:y>
    </cdr:from>
    <cdr:to>
      <cdr:x>0.47307</cdr:x>
      <cdr:y>0.50359</cdr:y>
    </cdr:to>
    <cdr:sp macro="" textlink="">
      <cdr:nvSpPr>
        <cdr:cNvPr id="10" name="TextBox 9">
          <a:extLst xmlns:a="http://schemas.openxmlformats.org/drawingml/2006/main">
            <a:ext uri="{FF2B5EF4-FFF2-40B4-BE49-F238E27FC236}">
              <a16:creationId xmlns:a16="http://schemas.microsoft.com/office/drawing/2014/main" id="{8BC20D5B-27F5-4B12-8B26-E6529C1C1C40}"/>
            </a:ext>
          </a:extLst>
        </cdr:cNvPr>
        <cdr:cNvSpPr txBox="1"/>
      </cdr:nvSpPr>
      <cdr:spPr>
        <a:xfrm xmlns:a="http://schemas.openxmlformats.org/drawingml/2006/main">
          <a:off x="3910818" y="3056207"/>
          <a:ext cx="661182" cy="3974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35%</a:t>
          </a:r>
        </a:p>
      </cdr:txBody>
    </cdr:sp>
  </cdr:relSizeAnchor>
  <cdr:relSizeAnchor xmlns:cdr="http://schemas.openxmlformats.org/drawingml/2006/chartDrawing">
    <cdr:from>
      <cdr:x>0.48326</cdr:x>
      <cdr:y>0.45026</cdr:y>
    </cdr:from>
    <cdr:to>
      <cdr:x>0.54731</cdr:x>
      <cdr:y>0.5</cdr:y>
    </cdr:to>
    <cdr:sp macro="" textlink="">
      <cdr:nvSpPr>
        <cdr:cNvPr id="11" name="TextBox 10">
          <a:extLst xmlns:a="http://schemas.openxmlformats.org/drawingml/2006/main">
            <a:ext uri="{FF2B5EF4-FFF2-40B4-BE49-F238E27FC236}">
              <a16:creationId xmlns:a16="http://schemas.microsoft.com/office/drawing/2014/main" id="{BEF54235-E59B-41E8-8F70-CD80DA6AB619}"/>
            </a:ext>
          </a:extLst>
        </cdr:cNvPr>
        <cdr:cNvSpPr txBox="1"/>
      </cdr:nvSpPr>
      <cdr:spPr>
        <a:xfrm xmlns:a="http://schemas.openxmlformats.org/drawingml/2006/main">
          <a:off x="4670474" y="3087859"/>
          <a:ext cx="618978" cy="34114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32%</a:t>
          </a:r>
        </a:p>
      </cdr:txBody>
    </cdr:sp>
  </cdr:relSizeAnchor>
  <cdr:relSizeAnchor xmlns:cdr="http://schemas.openxmlformats.org/drawingml/2006/chartDrawing">
    <cdr:from>
      <cdr:x>0.56332</cdr:x>
      <cdr:y>0.49026</cdr:y>
    </cdr:from>
    <cdr:to>
      <cdr:x>0.59098</cdr:x>
      <cdr:y>0.56821</cdr:y>
    </cdr:to>
    <cdr:sp macro="" textlink="">
      <cdr:nvSpPr>
        <cdr:cNvPr id="12" name="TextBox 11">
          <a:extLst xmlns:a="http://schemas.openxmlformats.org/drawingml/2006/main">
            <a:ext uri="{FF2B5EF4-FFF2-40B4-BE49-F238E27FC236}">
              <a16:creationId xmlns:a16="http://schemas.microsoft.com/office/drawing/2014/main" id="{3F01F1C8-67D8-4C65-8F21-C78F1FADA4F5}"/>
            </a:ext>
          </a:extLst>
        </cdr:cNvPr>
        <cdr:cNvSpPr txBox="1"/>
      </cdr:nvSpPr>
      <cdr:spPr>
        <a:xfrm xmlns:a="http://schemas.openxmlformats.org/drawingml/2006/main">
          <a:off x="5444197" y="3362178"/>
          <a:ext cx="267286" cy="5345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IE" sz="1800" dirty="0">
            <a:solidFill>
              <a:srgbClr val="FF0000"/>
            </a:solidFill>
          </a:endParaRPr>
        </a:p>
      </cdr:txBody>
    </cdr:sp>
  </cdr:relSizeAnchor>
  <cdr:relSizeAnchor xmlns:cdr="http://schemas.openxmlformats.org/drawingml/2006/chartDrawing">
    <cdr:from>
      <cdr:x>0.55313</cdr:x>
      <cdr:y>0.45333</cdr:y>
    </cdr:from>
    <cdr:to>
      <cdr:x>0.62154</cdr:x>
      <cdr:y>0.51641</cdr:y>
    </cdr:to>
    <cdr:sp macro="" textlink="">
      <cdr:nvSpPr>
        <cdr:cNvPr id="13" name="TextBox 12">
          <a:extLst xmlns:a="http://schemas.openxmlformats.org/drawingml/2006/main">
            <a:ext uri="{FF2B5EF4-FFF2-40B4-BE49-F238E27FC236}">
              <a16:creationId xmlns:a16="http://schemas.microsoft.com/office/drawing/2014/main" id="{7283BDB6-CBEC-450A-A485-C22AC1C7E460}"/>
            </a:ext>
          </a:extLst>
        </cdr:cNvPr>
        <cdr:cNvSpPr txBox="1"/>
      </cdr:nvSpPr>
      <cdr:spPr>
        <a:xfrm xmlns:a="http://schemas.openxmlformats.org/drawingml/2006/main">
          <a:off x="5345723" y="3108959"/>
          <a:ext cx="661182" cy="4325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32%</a:t>
          </a:r>
        </a:p>
      </cdr:txBody>
    </cdr:sp>
  </cdr:relSizeAnchor>
  <cdr:relSizeAnchor xmlns:cdr="http://schemas.openxmlformats.org/drawingml/2006/chartDrawing">
    <cdr:from>
      <cdr:x>0.62154</cdr:x>
      <cdr:y>0.46513</cdr:y>
    </cdr:from>
    <cdr:to>
      <cdr:x>0.6885</cdr:x>
      <cdr:y>0.53487</cdr:y>
    </cdr:to>
    <cdr:sp macro="" textlink="">
      <cdr:nvSpPr>
        <cdr:cNvPr id="14" name="TextBox 13">
          <a:extLst xmlns:a="http://schemas.openxmlformats.org/drawingml/2006/main">
            <a:ext uri="{FF2B5EF4-FFF2-40B4-BE49-F238E27FC236}">
              <a16:creationId xmlns:a16="http://schemas.microsoft.com/office/drawing/2014/main" id="{862E2C30-01A3-4290-AAA2-6B62B8AFB24B}"/>
            </a:ext>
          </a:extLst>
        </cdr:cNvPr>
        <cdr:cNvSpPr txBox="1"/>
      </cdr:nvSpPr>
      <cdr:spPr>
        <a:xfrm xmlns:a="http://schemas.openxmlformats.org/drawingml/2006/main">
          <a:off x="6006905" y="3189849"/>
          <a:ext cx="647114" cy="4783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29%</a:t>
          </a:r>
        </a:p>
      </cdr:txBody>
    </cdr:sp>
  </cdr:relSizeAnchor>
  <cdr:relSizeAnchor xmlns:cdr="http://schemas.openxmlformats.org/drawingml/2006/chartDrawing">
    <cdr:from>
      <cdr:x>0.6885</cdr:x>
      <cdr:y>0.47333</cdr:y>
    </cdr:from>
    <cdr:to>
      <cdr:x>0.74964</cdr:x>
      <cdr:y>0.52667</cdr:y>
    </cdr:to>
    <cdr:sp macro="" textlink="">
      <cdr:nvSpPr>
        <cdr:cNvPr id="15" name="TextBox 14">
          <a:extLst xmlns:a="http://schemas.openxmlformats.org/drawingml/2006/main">
            <a:ext uri="{FF2B5EF4-FFF2-40B4-BE49-F238E27FC236}">
              <a16:creationId xmlns:a16="http://schemas.microsoft.com/office/drawing/2014/main" id="{AC12E867-05D6-413F-8D44-12F7AD6B0420}"/>
            </a:ext>
          </a:extLst>
        </cdr:cNvPr>
        <cdr:cNvSpPr txBox="1"/>
      </cdr:nvSpPr>
      <cdr:spPr>
        <a:xfrm xmlns:a="http://schemas.openxmlformats.org/drawingml/2006/main">
          <a:off x="6654019" y="3246120"/>
          <a:ext cx="590843" cy="3657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23%</a:t>
          </a:r>
        </a:p>
      </cdr:txBody>
    </cdr:sp>
  </cdr:relSizeAnchor>
  <cdr:relSizeAnchor xmlns:cdr="http://schemas.openxmlformats.org/drawingml/2006/chartDrawing">
    <cdr:from>
      <cdr:x>0.75983</cdr:x>
      <cdr:y>0.5</cdr:y>
    </cdr:from>
    <cdr:to>
      <cdr:x>0.83115</cdr:x>
      <cdr:y>0.53949</cdr:y>
    </cdr:to>
    <cdr:sp macro="" textlink="">
      <cdr:nvSpPr>
        <cdr:cNvPr id="16" name="TextBox 15">
          <a:extLst xmlns:a="http://schemas.openxmlformats.org/drawingml/2006/main">
            <a:ext uri="{FF2B5EF4-FFF2-40B4-BE49-F238E27FC236}">
              <a16:creationId xmlns:a16="http://schemas.microsoft.com/office/drawing/2014/main" id="{C4B6203C-C87A-4D89-AC8E-07556DB3C087}"/>
            </a:ext>
          </a:extLst>
        </cdr:cNvPr>
        <cdr:cNvSpPr txBox="1"/>
      </cdr:nvSpPr>
      <cdr:spPr>
        <a:xfrm xmlns:a="http://schemas.openxmlformats.org/drawingml/2006/main">
          <a:off x="7343334" y="3429000"/>
          <a:ext cx="689317" cy="2708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19%</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0.37198</cdr:y>
    </cdr:from>
    <cdr:to>
      <cdr:x>0.09259</cdr:x>
      <cdr:y>0.4372</cdr:y>
    </cdr:to>
    <cdr:sp macro="" textlink="">
      <cdr:nvSpPr>
        <cdr:cNvPr id="2" name="TextBox 1">
          <a:extLst xmlns:a="http://schemas.openxmlformats.org/drawingml/2006/main">
            <a:ext uri="{FF2B5EF4-FFF2-40B4-BE49-F238E27FC236}">
              <a16:creationId xmlns:a16="http://schemas.microsoft.com/office/drawing/2014/main" id="{D6B0361F-676B-4F8A-A9F5-21DEA2B0AB07}"/>
            </a:ext>
          </a:extLst>
        </cdr:cNvPr>
        <cdr:cNvSpPr txBox="1"/>
      </cdr:nvSpPr>
      <cdr:spPr>
        <a:xfrm xmlns:a="http://schemas.openxmlformats.org/drawingml/2006/main">
          <a:off x="0" y="2166425"/>
          <a:ext cx="773724" cy="37982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81%</a:t>
          </a:r>
        </a:p>
      </cdr:txBody>
    </cdr:sp>
  </cdr:relSizeAnchor>
  <cdr:relSizeAnchor xmlns:cdr="http://schemas.openxmlformats.org/drawingml/2006/chartDrawing">
    <cdr:from>
      <cdr:x>0.14141</cdr:x>
      <cdr:y>0.44958</cdr:y>
    </cdr:from>
    <cdr:to>
      <cdr:x>0.23064</cdr:x>
      <cdr:y>0.55042</cdr:y>
    </cdr:to>
    <cdr:sp macro="" textlink="">
      <cdr:nvSpPr>
        <cdr:cNvPr id="4" name="TextBox 3">
          <a:extLst xmlns:a="http://schemas.openxmlformats.org/drawingml/2006/main">
            <a:ext uri="{FF2B5EF4-FFF2-40B4-BE49-F238E27FC236}">
              <a16:creationId xmlns:a16="http://schemas.microsoft.com/office/drawing/2014/main" id="{3705CD5B-AF81-4FDE-8AD0-54FE383AAE6A}"/>
            </a:ext>
          </a:extLst>
        </cdr:cNvPr>
        <cdr:cNvSpPr txBox="1"/>
      </cdr:nvSpPr>
      <cdr:spPr>
        <a:xfrm xmlns:a="http://schemas.openxmlformats.org/drawingml/2006/main">
          <a:off x="1181687" y="2618349"/>
          <a:ext cx="745588" cy="5873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68%</a:t>
          </a:r>
        </a:p>
      </cdr:txBody>
    </cdr:sp>
  </cdr:relSizeAnchor>
  <cdr:relSizeAnchor xmlns:cdr="http://schemas.openxmlformats.org/drawingml/2006/chartDrawing">
    <cdr:from>
      <cdr:x>0.31481</cdr:x>
      <cdr:y>0.52899</cdr:y>
    </cdr:from>
    <cdr:to>
      <cdr:x>0.38552</cdr:x>
      <cdr:y>0.58877</cdr:y>
    </cdr:to>
    <cdr:sp macro="" textlink="">
      <cdr:nvSpPr>
        <cdr:cNvPr id="5" name="TextBox 4">
          <a:extLst xmlns:a="http://schemas.openxmlformats.org/drawingml/2006/main">
            <a:ext uri="{FF2B5EF4-FFF2-40B4-BE49-F238E27FC236}">
              <a16:creationId xmlns:a16="http://schemas.microsoft.com/office/drawing/2014/main" id="{4C0CC91E-EED9-4E86-B56A-0BC51F74AC3F}"/>
            </a:ext>
          </a:extLst>
        </cdr:cNvPr>
        <cdr:cNvSpPr txBox="1"/>
      </cdr:nvSpPr>
      <cdr:spPr>
        <a:xfrm xmlns:a="http://schemas.openxmlformats.org/drawingml/2006/main">
          <a:off x="2630659" y="3080825"/>
          <a:ext cx="590844" cy="348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46%</a:t>
          </a:r>
        </a:p>
      </cdr:txBody>
    </cdr:sp>
  </cdr:relSizeAnchor>
  <cdr:relSizeAnchor xmlns:cdr="http://schemas.openxmlformats.org/drawingml/2006/chartDrawing">
    <cdr:from>
      <cdr:x>0.46801</cdr:x>
      <cdr:y>0.61111</cdr:y>
    </cdr:from>
    <cdr:to>
      <cdr:x>0.54209</cdr:x>
      <cdr:y>0.67391</cdr:y>
    </cdr:to>
    <cdr:sp macro="" textlink="">
      <cdr:nvSpPr>
        <cdr:cNvPr id="6" name="TextBox 5">
          <a:extLst xmlns:a="http://schemas.openxmlformats.org/drawingml/2006/main">
            <a:ext uri="{FF2B5EF4-FFF2-40B4-BE49-F238E27FC236}">
              <a16:creationId xmlns:a16="http://schemas.microsoft.com/office/drawing/2014/main" id="{031695C1-0BC7-430C-89E6-50478CC2DB8B}"/>
            </a:ext>
          </a:extLst>
        </cdr:cNvPr>
        <cdr:cNvSpPr txBox="1"/>
      </cdr:nvSpPr>
      <cdr:spPr>
        <a:xfrm xmlns:a="http://schemas.openxmlformats.org/drawingml/2006/main">
          <a:off x="3910819" y="3559126"/>
          <a:ext cx="618979" cy="3657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42%</a:t>
          </a:r>
        </a:p>
      </cdr:txBody>
    </cdr:sp>
  </cdr:relSizeAnchor>
  <cdr:relSizeAnchor xmlns:cdr="http://schemas.openxmlformats.org/drawingml/2006/chartDrawing">
    <cdr:from>
      <cdr:x>0.63973</cdr:x>
      <cdr:y>0.73188</cdr:y>
    </cdr:from>
    <cdr:to>
      <cdr:x>0.71212</cdr:x>
      <cdr:y>0.81159</cdr:y>
    </cdr:to>
    <cdr:sp macro="" textlink="">
      <cdr:nvSpPr>
        <cdr:cNvPr id="7" name="TextBox 6">
          <a:extLst xmlns:a="http://schemas.openxmlformats.org/drawingml/2006/main">
            <a:ext uri="{FF2B5EF4-FFF2-40B4-BE49-F238E27FC236}">
              <a16:creationId xmlns:a16="http://schemas.microsoft.com/office/drawing/2014/main" id="{B4EF6CFE-5470-4A27-A31D-AADED925CA07}"/>
            </a:ext>
          </a:extLst>
        </cdr:cNvPr>
        <cdr:cNvSpPr txBox="1"/>
      </cdr:nvSpPr>
      <cdr:spPr>
        <a:xfrm xmlns:a="http://schemas.openxmlformats.org/drawingml/2006/main">
          <a:off x="5345723" y="4262511"/>
          <a:ext cx="604911" cy="4642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23%</a:t>
          </a:r>
        </a:p>
      </cdr:txBody>
    </cdr:sp>
  </cdr:relSizeAnchor>
  <cdr:relSizeAnchor xmlns:cdr="http://schemas.openxmlformats.org/drawingml/2006/chartDrawing">
    <cdr:from>
      <cdr:x>0.78451</cdr:x>
      <cdr:y>0.54106</cdr:y>
    </cdr:from>
    <cdr:to>
      <cdr:x>0.87205</cdr:x>
      <cdr:y>0.61353</cdr:y>
    </cdr:to>
    <cdr:sp macro="" textlink="">
      <cdr:nvSpPr>
        <cdr:cNvPr id="8" name="TextBox 7">
          <a:extLst xmlns:a="http://schemas.openxmlformats.org/drawingml/2006/main">
            <a:ext uri="{FF2B5EF4-FFF2-40B4-BE49-F238E27FC236}">
              <a16:creationId xmlns:a16="http://schemas.microsoft.com/office/drawing/2014/main" id="{2C144517-37CA-4F0C-A582-983D327BFAF1}"/>
            </a:ext>
          </a:extLst>
        </cdr:cNvPr>
        <cdr:cNvSpPr txBox="1"/>
      </cdr:nvSpPr>
      <cdr:spPr>
        <a:xfrm xmlns:a="http://schemas.openxmlformats.org/drawingml/2006/main">
          <a:off x="6555546" y="3151163"/>
          <a:ext cx="731521" cy="42203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IE" sz="1800" dirty="0">
              <a:solidFill>
                <a:srgbClr val="FF0000"/>
              </a:solidFill>
            </a:rPr>
            <a:t>55%*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9375" y="0"/>
            <a:ext cx="2974975" cy="501650"/>
          </a:xfrm>
          <a:prstGeom prst="rect">
            <a:avLst/>
          </a:prstGeom>
        </p:spPr>
        <p:txBody>
          <a:bodyPr vert="horz" lIns="91440" tIns="45720" rIns="91440" bIns="45720" rtlCol="0"/>
          <a:lstStyle>
            <a:lvl1pPr algn="r">
              <a:defRPr sz="1200"/>
            </a:lvl1pPr>
          </a:lstStyle>
          <a:p>
            <a:fld id="{2796F622-CF2C-4BEE-8E21-AA4EE7C70106}" type="datetimeFigureOut">
              <a:rPr lang="en-IE" smtClean="0"/>
              <a:t>21/11/2018</a:t>
            </a:fld>
            <a:endParaRPr lang="en-IE"/>
          </a:p>
        </p:txBody>
      </p:sp>
      <p:sp>
        <p:nvSpPr>
          <p:cNvPr id="4" name="Slide Image Placeholder 3"/>
          <p:cNvSpPr>
            <a:spLocks noGrp="1" noRot="1" noChangeAspect="1"/>
          </p:cNvSpPr>
          <p:nvPr>
            <p:ph type="sldImg" idx="2"/>
          </p:nvPr>
        </p:nvSpPr>
        <p:spPr>
          <a:xfrm>
            <a:off x="1184275" y="1249363"/>
            <a:ext cx="4498975" cy="337502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7388" y="4811713"/>
            <a:ext cx="5492750" cy="39370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96425"/>
            <a:ext cx="2974975"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9375" y="9496425"/>
            <a:ext cx="2974975" cy="501650"/>
          </a:xfrm>
          <a:prstGeom prst="rect">
            <a:avLst/>
          </a:prstGeom>
        </p:spPr>
        <p:txBody>
          <a:bodyPr vert="horz" lIns="91440" tIns="45720" rIns="91440" bIns="45720" rtlCol="0" anchor="b"/>
          <a:lstStyle>
            <a:lvl1pPr algn="r">
              <a:defRPr sz="1200"/>
            </a:lvl1pPr>
          </a:lstStyle>
          <a:p>
            <a:fld id="{23EB207B-194A-42BD-BEA1-2CF9807BC9A8}" type="slidenum">
              <a:rPr lang="en-IE" smtClean="0"/>
              <a:t>‹#›</a:t>
            </a:fld>
            <a:endParaRPr lang="en-IE"/>
          </a:p>
        </p:txBody>
      </p:sp>
    </p:spTree>
    <p:extLst>
      <p:ext uri="{BB962C8B-B14F-4D97-AF65-F5344CB8AC3E}">
        <p14:creationId xmlns:p14="http://schemas.microsoft.com/office/powerpoint/2010/main" val="1984676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27961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338A4C-B981-4A78-989C-5582985C4F59}" type="datetimeFigureOut">
              <a:rPr lang="en-IE" smtClean="0"/>
              <a:t>21/11/2018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1810875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38A4C-B981-4A78-989C-5582985C4F59}" type="datetimeFigureOut">
              <a:rPr lang="en-IE" smtClean="0"/>
              <a:t>21/11/2018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509206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38A4C-B981-4A78-989C-5582985C4F59}" type="datetimeFigureOut">
              <a:rPr lang="en-IE" smtClean="0"/>
              <a:t>21/11/2018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427578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38A4C-B981-4A78-989C-5582985C4F59}" type="datetimeFigureOut">
              <a:rPr lang="en-IE" smtClean="0"/>
              <a:t>21/11/2018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2839759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338A4C-B981-4A78-989C-5582985C4F59}" type="datetimeFigureOut">
              <a:rPr lang="en-IE" smtClean="0"/>
              <a:t>21/11/2018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292978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338A4C-B981-4A78-989C-5582985C4F59}" type="datetimeFigureOut">
              <a:rPr lang="en-IE" smtClean="0"/>
              <a:t>21/11/2018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328301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338A4C-B981-4A78-989C-5582985C4F59}" type="datetimeFigureOut">
              <a:rPr lang="en-IE" smtClean="0"/>
              <a:t>21/11/2018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2141287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338A4C-B981-4A78-989C-5582985C4F59}" type="datetimeFigureOut">
              <a:rPr lang="en-IE" smtClean="0"/>
              <a:t>21/11/2018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460139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38A4C-B981-4A78-989C-5582985C4F59}" type="datetimeFigureOut">
              <a:rPr lang="en-IE" smtClean="0"/>
              <a:t>21/11/2018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1914358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9338A4C-B981-4A78-989C-5582985C4F59}" type="datetimeFigureOut">
              <a:rPr lang="en-IE" smtClean="0"/>
              <a:t>21/11/2018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1144127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9338A4C-B981-4A78-989C-5582985C4F59}" type="datetimeFigureOut">
              <a:rPr lang="en-IE" smtClean="0"/>
              <a:t>21/11/2018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A98F417-643E-49B8-A8F0-D4E5D5A018C0}" type="slidenum">
              <a:rPr lang="en-IE" smtClean="0"/>
              <a:t>‹#›</a:t>
            </a:fld>
            <a:endParaRPr lang="en-IE"/>
          </a:p>
        </p:txBody>
      </p:sp>
    </p:spTree>
    <p:extLst>
      <p:ext uri="{BB962C8B-B14F-4D97-AF65-F5344CB8AC3E}">
        <p14:creationId xmlns:p14="http://schemas.microsoft.com/office/powerpoint/2010/main" val="191635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38A4C-B981-4A78-989C-5582985C4F59}" type="datetimeFigureOut">
              <a:rPr lang="en-IE" smtClean="0"/>
              <a:t>21/11/2018</a:t>
            </a:fld>
            <a:endParaRPr lang="en-I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98F417-643E-49B8-A8F0-D4E5D5A018C0}" type="slidenum">
              <a:rPr lang="en-IE" smtClean="0"/>
              <a:t>‹#›</a:t>
            </a:fld>
            <a:endParaRPr lang="en-IE"/>
          </a:p>
        </p:txBody>
      </p:sp>
    </p:spTree>
    <p:extLst>
      <p:ext uri="{BB962C8B-B14F-4D97-AF65-F5344CB8AC3E}">
        <p14:creationId xmlns:p14="http://schemas.microsoft.com/office/powerpoint/2010/main" val="3232097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7">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9">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07E2C5-5B7A-40F9-8974-48B7E0B8A081}"/>
              </a:ext>
            </a:extLst>
          </p:cNvPr>
          <p:cNvSpPr>
            <a:spLocks noGrp="1"/>
          </p:cNvSpPr>
          <p:nvPr>
            <p:ph type="ctrTitle"/>
          </p:nvPr>
        </p:nvSpPr>
        <p:spPr>
          <a:xfrm>
            <a:off x="530257" y="4296553"/>
            <a:ext cx="8074057" cy="1207269"/>
          </a:xfrm>
        </p:spPr>
        <p:txBody>
          <a:bodyPr>
            <a:normAutofit fontScale="90000"/>
          </a:bodyPr>
          <a:lstStyle/>
          <a:p>
            <a:r>
              <a:rPr lang="en-IE" dirty="0">
                <a:solidFill>
                  <a:srgbClr val="FFFFFF"/>
                </a:solidFill>
              </a:rPr>
              <a:t>Mount St Anne’s Gathering</a:t>
            </a:r>
          </a:p>
        </p:txBody>
      </p:sp>
      <p:sp>
        <p:nvSpPr>
          <p:cNvPr id="3" name="Subtitle 2">
            <a:extLst>
              <a:ext uri="{FF2B5EF4-FFF2-40B4-BE49-F238E27FC236}">
                <a16:creationId xmlns:a16="http://schemas.microsoft.com/office/drawing/2014/main" id="{B499A1CA-7BCD-49A6-8008-04CF03F87898}"/>
              </a:ext>
            </a:extLst>
          </p:cNvPr>
          <p:cNvSpPr>
            <a:spLocks noGrp="1"/>
          </p:cNvSpPr>
          <p:nvPr>
            <p:ph type="subTitle" idx="1"/>
          </p:nvPr>
        </p:nvSpPr>
        <p:spPr>
          <a:xfrm>
            <a:off x="1032234" y="5665510"/>
            <a:ext cx="7070105" cy="1086982"/>
          </a:xfrm>
        </p:spPr>
        <p:txBody>
          <a:bodyPr>
            <a:normAutofit lnSpcReduction="10000"/>
          </a:bodyPr>
          <a:lstStyle/>
          <a:p>
            <a:r>
              <a:rPr lang="en-IE" sz="2800" dirty="0">
                <a:solidFill>
                  <a:srgbClr val="E7E6E6"/>
                </a:solidFill>
              </a:rPr>
              <a:t>19 November 2018</a:t>
            </a:r>
          </a:p>
          <a:p>
            <a:r>
              <a:rPr lang="en-IE" sz="3600" dirty="0">
                <a:solidFill>
                  <a:srgbClr val="E7E6E6"/>
                </a:solidFill>
              </a:rPr>
              <a:t>Welcome</a:t>
            </a:r>
          </a:p>
        </p:txBody>
      </p:sp>
      <p:pic>
        <p:nvPicPr>
          <p:cNvPr id="4" name="Picture 3">
            <a:extLst>
              <a:ext uri="{FF2B5EF4-FFF2-40B4-BE49-F238E27FC236}">
                <a16:creationId xmlns:a16="http://schemas.microsoft.com/office/drawing/2014/main" id="{08B392F3-3C13-4AC8-82DB-42B6031418EC}"/>
              </a:ext>
            </a:extLst>
          </p:cNvPr>
          <p:cNvPicPr>
            <a:picLocks noChangeAspect="1"/>
          </p:cNvPicPr>
          <p:nvPr/>
        </p:nvPicPr>
        <p:blipFill>
          <a:blip r:embed="rId2"/>
          <a:stretch>
            <a:fillRect/>
          </a:stretch>
        </p:blipFill>
        <p:spPr>
          <a:xfrm>
            <a:off x="487836" y="2018498"/>
            <a:ext cx="8176104" cy="1900943"/>
          </a:xfrm>
          <a:prstGeom prst="rect">
            <a:avLst/>
          </a:prstGeom>
        </p:spPr>
      </p:pic>
    </p:spTree>
    <p:extLst>
      <p:ext uri="{BB962C8B-B14F-4D97-AF65-F5344CB8AC3E}">
        <p14:creationId xmlns:p14="http://schemas.microsoft.com/office/powerpoint/2010/main" val="2538203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useBgFill="1">
        <p:nvSpPr>
          <p:cNvPr id="6" name="TextBox 5"/>
          <p:cNvSpPr txBox="1"/>
          <p:nvPr/>
        </p:nvSpPr>
        <p:spPr>
          <a:xfrm>
            <a:off x="827584" y="2492896"/>
            <a:ext cx="7488832" cy="2677656"/>
          </a:xfrm>
          <a:prstGeom prst="rect">
            <a:avLst/>
          </a:prstGeom>
        </p:spPr>
        <p:txBody>
          <a:bodyPr wrap="square" rtlCol="0">
            <a:spAutoFit/>
          </a:bodyPr>
          <a:lstStyle/>
          <a:p>
            <a:r>
              <a:rPr lang="en-IE" sz="2400" dirty="0">
                <a:solidFill>
                  <a:srgbClr val="7030A0"/>
                </a:solidFill>
              </a:rPr>
              <a:t>We need to move from a Maintenance Church to a Missionary Church.  Regarding the under45’s, who have left us, we may soon need an Irish version of “Catholics Come Home”.   To know and serve our People.  Building a sense of community.  Pastoral presence.  Connecting to people in Church/local community.  Family visitation.         A warm welcoming environment in our Churches. </a:t>
            </a:r>
            <a:endParaRPr lang="en-US" sz="2000" dirty="0"/>
          </a:p>
        </p:txBody>
      </p:sp>
      <p:sp>
        <p:nvSpPr>
          <p:cNvPr id="7" name="Oval 6"/>
          <p:cNvSpPr/>
          <p:nvPr/>
        </p:nvSpPr>
        <p:spPr>
          <a:xfrm>
            <a:off x="395536" y="944724"/>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51384" y="1028635"/>
            <a:ext cx="1008112" cy="1200329"/>
          </a:xfrm>
          <a:prstGeom prst="rect">
            <a:avLst/>
          </a:prstGeom>
          <a:noFill/>
        </p:spPr>
        <p:txBody>
          <a:bodyPr wrap="square" rtlCol="0">
            <a:spAutoFit/>
          </a:bodyPr>
          <a:lstStyle/>
          <a:p>
            <a:pPr algn="ctr"/>
            <a:r>
              <a:rPr lang="en-IE" b="1" dirty="0"/>
              <a:t>What kind of Parish is needed?</a:t>
            </a:r>
          </a:p>
        </p:txBody>
      </p:sp>
    </p:spTree>
    <p:extLst>
      <p:ext uri="{BB962C8B-B14F-4D97-AF65-F5344CB8AC3E}">
        <p14:creationId xmlns:p14="http://schemas.microsoft.com/office/powerpoint/2010/main" val="562883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p:nvSpPr>
          <p:cNvPr id="6" name="TextBox 5"/>
          <p:cNvSpPr txBox="1"/>
          <p:nvPr/>
        </p:nvSpPr>
        <p:spPr>
          <a:xfrm>
            <a:off x="827584" y="2780928"/>
            <a:ext cx="7488832" cy="2308324"/>
          </a:xfrm>
          <a:prstGeom prst="rect">
            <a:avLst/>
          </a:prstGeom>
          <a:noFill/>
        </p:spPr>
        <p:txBody>
          <a:bodyPr wrap="square" rtlCol="0">
            <a:spAutoFit/>
          </a:bodyPr>
          <a:lstStyle/>
          <a:p>
            <a:pPr lvl="0"/>
            <a:r>
              <a:rPr lang="en-IE" sz="2400" dirty="0">
                <a:solidFill>
                  <a:srgbClr val="7030A0"/>
                </a:solidFill>
              </a:rPr>
              <a:t>Recruitment and Training of lay people.</a:t>
            </a:r>
          </a:p>
          <a:p>
            <a:r>
              <a:rPr lang="en-IE" sz="2400" dirty="0">
                <a:solidFill>
                  <a:srgbClr val="7030A0"/>
                </a:solidFill>
              </a:rPr>
              <a:t>Training lay people to take on leadership roles in Parish Liturgies and Prayer Services.  Training a team of lay people towards the goal of collaborative ministry.  Training laity for Parish Administration.  The training of suitable people to take over as Deacons.  </a:t>
            </a:r>
          </a:p>
        </p:txBody>
      </p:sp>
      <p:sp>
        <p:nvSpPr>
          <p:cNvPr id="7" name="Oval 6"/>
          <p:cNvSpPr/>
          <p:nvPr/>
        </p:nvSpPr>
        <p:spPr>
          <a:xfrm>
            <a:off x="395536" y="944724"/>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9944" y="1402218"/>
            <a:ext cx="1287760" cy="369332"/>
          </a:xfrm>
          <a:prstGeom prst="rect">
            <a:avLst/>
          </a:prstGeom>
          <a:noFill/>
        </p:spPr>
        <p:txBody>
          <a:bodyPr wrap="square" rtlCol="0">
            <a:spAutoFit/>
          </a:bodyPr>
          <a:lstStyle/>
          <a:p>
            <a:pPr algn="ctr"/>
            <a:r>
              <a:rPr lang="en-IE" b="1" dirty="0"/>
              <a:t>John 10:10</a:t>
            </a:r>
            <a:endParaRPr lang="en-US" b="1" dirty="0"/>
          </a:p>
        </p:txBody>
      </p:sp>
    </p:spTree>
    <p:extLst>
      <p:ext uri="{BB962C8B-B14F-4D97-AF65-F5344CB8AC3E}">
        <p14:creationId xmlns:p14="http://schemas.microsoft.com/office/powerpoint/2010/main" val="148105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p:nvSpPr>
          <p:cNvPr id="6" name="TextBox 5"/>
          <p:cNvSpPr txBox="1"/>
          <p:nvPr/>
        </p:nvSpPr>
        <p:spPr>
          <a:xfrm>
            <a:off x="827584" y="2708920"/>
            <a:ext cx="7488832" cy="2308324"/>
          </a:xfrm>
          <a:prstGeom prst="rect">
            <a:avLst/>
          </a:prstGeom>
          <a:noFill/>
        </p:spPr>
        <p:txBody>
          <a:bodyPr wrap="square" rtlCol="0">
            <a:spAutoFit/>
          </a:bodyPr>
          <a:lstStyle/>
          <a:p>
            <a:r>
              <a:rPr lang="en-IE" sz="2400" dirty="0">
                <a:solidFill>
                  <a:srgbClr val="7030A0"/>
                </a:solidFill>
              </a:rPr>
              <a:t>How to encourage participation in Parish Life and Liturgy.</a:t>
            </a:r>
          </a:p>
          <a:p>
            <a:r>
              <a:rPr lang="en-IE" sz="2400" dirty="0">
                <a:solidFill>
                  <a:srgbClr val="7030A0"/>
                </a:solidFill>
              </a:rPr>
              <a:t>A clear vision of what a parish is.</a:t>
            </a:r>
          </a:p>
          <a:p>
            <a:r>
              <a:rPr lang="en-IE" sz="2400" dirty="0">
                <a:solidFill>
                  <a:srgbClr val="7030A0"/>
                </a:solidFill>
              </a:rPr>
              <a:t>A clear vison of the role of a priest in a parish today.</a:t>
            </a:r>
          </a:p>
          <a:p>
            <a:r>
              <a:rPr lang="en-IE" sz="2400" dirty="0">
                <a:solidFill>
                  <a:srgbClr val="7030A0"/>
                </a:solidFill>
              </a:rPr>
              <a:t>An outreach ministry to the marginalized.</a:t>
            </a:r>
          </a:p>
          <a:p>
            <a:r>
              <a:rPr lang="en-IE" sz="2400" dirty="0">
                <a:solidFill>
                  <a:srgbClr val="7030A0"/>
                </a:solidFill>
              </a:rPr>
              <a:t>Ministry to the un-attached/non practising.</a:t>
            </a:r>
          </a:p>
          <a:p>
            <a:r>
              <a:rPr lang="en-IE" sz="2400" dirty="0">
                <a:solidFill>
                  <a:srgbClr val="7030A0"/>
                </a:solidFill>
              </a:rPr>
              <a:t>Employment of suitably qualified personnel.</a:t>
            </a:r>
            <a:endParaRPr lang="en-US" sz="2400" dirty="0">
              <a:solidFill>
                <a:srgbClr val="7030A0"/>
              </a:solidFill>
            </a:endParaRPr>
          </a:p>
        </p:txBody>
      </p:sp>
      <p:sp>
        <p:nvSpPr>
          <p:cNvPr id="7" name="Oval 6"/>
          <p:cNvSpPr/>
          <p:nvPr/>
        </p:nvSpPr>
        <p:spPr>
          <a:xfrm>
            <a:off x="395536" y="944724"/>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51384" y="1167135"/>
            <a:ext cx="1008112" cy="923330"/>
          </a:xfrm>
          <a:prstGeom prst="rect">
            <a:avLst/>
          </a:prstGeom>
          <a:noFill/>
        </p:spPr>
        <p:txBody>
          <a:bodyPr wrap="square" rtlCol="0">
            <a:spAutoFit/>
          </a:bodyPr>
          <a:lstStyle/>
          <a:p>
            <a:pPr algn="ctr"/>
            <a:r>
              <a:rPr lang="en-IE" b="1" dirty="0"/>
              <a:t>How can we be Church?</a:t>
            </a:r>
          </a:p>
        </p:txBody>
      </p:sp>
    </p:spTree>
    <p:extLst>
      <p:ext uri="{BB962C8B-B14F-4D97-AF65-F5344CB8AC3E}">
        <p14:creationId xmlns:p14="http://schemas.microsoft.com/office/powerpoint/2010/main" val="1832382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p:nvSpPr>
          <p:cNvPr id="6" name="TextBox 5"/>
          <p:cNvSpPr txBox="1"/>
          <p:nvPr/>
        </p:nvSpPr>
        <p:spPr>
          <a:xfrm>
            <a:off x="827584" y="2780928"/>
            <a:ext cx="7488832" cy="3323987"/>
          </a:xfrm>
          <a:prstGeom prst="rect">
            <a:avLst/>
          </a:prstGeom>
          <a:noFill/>
        </p:spPr>
        <p:txBody>
          <a:bodyPr wrap="square" rtlCol="0">
            <a:spAutoFit/>
          </a:bodyPr>
          <a:lstStyle/>
          <a:p>
            <a:pPr lvl="0"/>
            <a:r>
              <a:rPr lang="en-IE" sz="2400" dirty="0">
                <a:solidFill>
                  <a:srgbClr val="7030A0"/>
                </a:solidFill>
              </a:rPr>
              <a:t>Diminishing number of active clergy. </a:t>
            </a:r>
          </a:p>
          <a:p>
            <a:pPr lvl="0"/>
            <a:r>
              <a:rPr lang="en-IE" sz="2400" dirty="0">
                <a:solidFill>
                  <a:srgbClr val="7030A0"/>
                </a:solidFill>
              </a:rPr>
              <a:t>An active presence in our schools.</a:t>
            </a:r>
          </a:p>
          <a:p>
            <a:r>
              <a:rPr lang="en-IE" sz="2400" dirty="0">
                <a:solidFill>
                  <a:srgbClr val="7030A0"/>
                </a:solidFill>
              </a:rPr>
              <a:t>Retaining contact with schools/teachers/pupils.</a:t>
            </a:r>
          </a:p>
          <a:p>
            <a:r>
              <a:rPr lang="en-IE" sz="2400" dirty="0">
                <a:solidFill>
                  <a:srgbClr val="7030A0"/>
                </a:solidFill>
              </a:rPr>
              <a:t>Congregation numbers and attendances.</a:t>
            </a:r>
          </a:p>
          <a:p>
            <a:r>
              <a:rPr lang="en-IE" sz="2400" dirty="0">
                <a:solidFill>
                  <a:srgbClr val="7030A0"/>
                </a:solidFill>
              </a:rPr>
              <a:t>Parish administrators.   Funeral arranging.</a:t>
            </a:r>
          </a:p>
          <a:p>
            <a:r>
              <a:rPr lang="en-IE" sz="2400" dirty="0">
                <a:solidFill>
                  <a:srgbClr val="7030A0"/>
                </a:solidFill>
              </a:rPr>
              <a:t>The whole approach to sacraments.</a:t>
            </a:r>
          </a:p>
          <a:p>
            <a:r>
              <a:rPr lang="en-IE" sz="2400" dirty="0">
                <a:solidFill>
                  <a:srgbClr val="7030A0"/>
                </a:solidFill>
              </a:rPr>
              <a:t>End our role on Boards of Management.  </a:t>
            </a:r>
          </a:p>
          <a:p>
            <a:r>
              <a:rPr lang="en-IE" sz="2400" dirty="0">
                <a:solidFill>
                  <a:srgbClr val="7030A0"/>
                </a:solidFill>
              </a:rPr>
              <a:t>Divest ourselves of Finance.</a:t>
            </a:r>
          </a:p>
          <a:p>
            <a:endParaRPr lang="en-US" dirty="0"/>
          </a:p>
        </p:txBody>
      </p:sp>
      <p:sp>
        <p:nvSpPr>
          <p:cNvPr id="7" name="Oval 6"/>
          <p:cNvSpPr/>
          <p:nvPr/>
        </p:nvSpPr>
        <p:spPr>
          <a:xfrm>
            <a:off x="395536" y="944724"/>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51384" y="1167135"/>
            <a:ext cx="1008112" cy="923330"/>
          </a:xfrm>
          <a:prstGeom prst="rect">
            <a:avLst/>
          </a:prstGeom>
          <a:noFill/>
        </p:spPr>
        <p:txBody>
          <a:bodyPr wrap="square" rtlCol="0">
            <a:spAutoFit/>
          </a:bodyPr>
          <a:lstStyle/>
          <a:p>
            <a:pPr algn="ctr"/>
            <a:r>
              <a:rPr lang="en-IE" b="1" dirty="0"/>
              <a:t>God be with the days!</a:t>
            </a:r>
          </a:p>
        </p:txBody>
      </p:sp>
    </p:spTree>
    <p:extLst>
      <p:ext uri="{BB962C8B-B14F-4D97-AF65-F5344CB8AC3E}">
        <p14:creationId xmlns:p14="http://schemas.microsoft.com/office/powerpoint/2010/main" val="3190813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p:nvSpPr>
          <p:cNvPr id="6" name="TextBox 5"/>
          <p:cNvSpPr txBox="1"/>
          <p:nvPr/>
        </p:nvSpPr>
        <p:spPr>
          <a:xfrm>
            <a:off x="827584" y="2567057"/>
            <a:ext cx="7488832" cy="3662541"/>
          </a:xfrm>
          <a:prstGeom prst="rect">
            <a:avLst/>
          </a:prstGeom>
          <a:noFill/>
        </p:spPr>
        <p:txBody>
          <a:bodyPr wrap="square" rtlCol="0">
            <a:spAutoFit/>
          </a:bodyPr>
          <a:lstStyle/>
          <a:p>
            <a:pPr lvl="0"/>
            <a:r>
              <a:rPr lang="en-IE" sz="2400" dirty="0">
                <a:solidFill>
                  <a:srgbClr val="7030A0"/>
                </a:solidFill>
              </a:rPr>
              <a:t>More defined role for women in parish ministry.</a:t>
            </a:r>
          </a:p>
          <a:p>
            <a:r>
              <a:rPr lang="en-IE" sz="2400" dirty="0">
                <a:solidFill>
                  <a:srgbClr val="7030A0"/>
                </a:solidFill>
              </a:rPr>
              <a:t>Opening up a real discussion or debate on new models of ordained and lay ministry.</a:t>
            </a:r>
          </a:p>
          <a:p>
            <a:r>
              <a:rPr lang="en-IE" sz="2400" dirty="0">
                <a:solidFill>
                  <a:srgbClr val="7030A0"/>
                </a:solidFill>
              </a:rPr>
              <a:t>Creating workable/working parish cluster groups that are able to meet the challenges we are facing at the moment.</a:t>
            </a:r>
          </a:p>
          <a:p>
            <a:r>
              <a:rPr lang="en-IE" sz="2400" dirty="0">
                <a:solidFill>
                  <a:srgbClr val="7030A0"/>
                </a:solidFill>
              </a:rPr>
              <a:t>Preparing parishes to function pastorally without the services of a resident priest.  </a:t>
            </a:r>
          </a:p>
          <a:p>
            <a:pPr lvl="0"/>
            <a:r>
              <a:rPr lang="en-IE" sz="2400" dirty="0">
                <a:solidFill>
                  <a:srgbClr val="7030A0"/>
                </a:solidFill>
              </a:rPr>
              <a:t>Finances for the future/viability.</a:t>
            </a:r>
            <a:endParaRPr lang="en-US" sz="2400" dirty="0">
              <a:solidFill>
                <a:srgbClr val="7030A0"/>
              </a:solidFill>
            </a:endParaRPr>
          </a:p>
          <a:p>
            <a:endParaRPr lang="en-IE" sz="2200" dirty="0">
              <a:solidFill>
                <a:srgbClr val="7030A0"/>
              </a:solidFill>
            </a:endParaRPr>
          </a:p>
          <a:p>
            <a:endParaRPr lang="en-US" dirty="0"/>
          </a:p>
        </p:txBody>
      </p:sp>
      <p:sp>
        <p:nvSpPr>
          <p:cNvPr id="7" name="Oval 6"/>
          <p:cNvSpPr/>
          <p:nvPr/>
        </p:nvSpPr>
        <p:spPr>
          <a:xfrm>
            <a:off x="395536" y="944724"/>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509501" y="1167135"/>
            <a:ext cx="1512168" cy="923330"/>
          </a:xfrm>
          <a:prstGeom prst="rect">
            <a:avLst/>
          </a:prstGeom>
          <a:noFill/>
        </p:spPr>
        <p:txBody>
          <a:bodyPr wrap="square" rtlCol="0">
            <a:spAutoFit/>
          </a:bodyPr>
          <a:lstStyle/>
          <a:p>
            <a:pPr algn="ctr"/>
            <a:r>
              <a:rPr lang="en-IE" b="1" dirty="0"/>
              <a:t>Communities of faith and service.</a:t>
            </a:r>
          </a:p>
        </p:txBody>
      </p:sp>
    </p:spTree>
    <p:extLst>
      <p:ext uri="{BB962C8B-B14F-4D97-AF65-F5344CB8AC3E}">
        <p14:creationId xmlns:p14="http://schemas.microsoft.com/office/powerpoint/2010/main" val="1662698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44219" y="1736811"/>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PASTORAL PRIORITIES</a:t>
            </a:r>
            <a:endParaRPr lang="en-US" b="1" dirty="0">
              <a:solidFill>
                <a:srgbClr val="00B050"/>
              </a:solidFill>
            </a:endParaRPr>
          </a:p>
        </p:txBody>
      </p:sp>
      <p:sp>
        <p:nvSpPr>
          <p:cNvPr id="6" name="TextBox 5"/>
          <p:cNvSpPr txBox="1"/>
          <p:nvPr/>
        </p:nvSpPr>
        <p:spPr>
          <a:xfrm>
            <a:off x="844903" y="2996952"/>
            <a:ext cx="7488832" cy="3416320"/>
          </a:xfrm>
          <a:prstGeom prst="rect">
            <a:avLst/>
          </a:prstGeom>
          <a:noFill/>
        </p:spPr>
        <p:txBody>
          <a:bodyPr wrap="square" rtlCol="0">
            <a:spAutoFit/>
          </a:bodyPr>
          <a:lstStyle/>
          <a:p>
            <a:pPr lvl="0"/>
            <a:r>
              <a:rPr lang="en-IE" sz="2400" dirty="0">
                <a:solidFill>
                  <a:srgbClr val="7030A0"/>
                </a:solidFill>
              </a:rPr>
              <a:t>Adult Faith development.   Confirmation.  </a:t>
            </a:r>
          </a:p>
          <a:p>
            <a:pPr lvl="0"/>
            <a:r>
              <a:rPr lang="en-IE" sz="2400" dirty="0">
                <a:solidFill>
                  <a:srgbClr val="7030A0"/>
                </a:solidFill>
              </a:rPr>
              <a:t>Evangelisation.    Catechesis. </a:t>
            </a:r>
          </a:p>
          <a:p>
            <a:pPr lvl="0"/>
            <a:r>
              <a:rPr lang="en-IE" sz="2400" dirty="0">
                <a:solidFill>
                  <a:srgbClr val="7030A0"/>
                </a:solidFill>
              </a:rPr>
              <a:t>Christian Education.   Adult Catechesis. </a:t>
            </a:r>
          </a:p>
          <a:p>
            <a:pPr lvl="0"/>
            <a:r>
              <a:rPr lang="en-IE" sz="2400" dirty="0">
                <a:solidFill>
                  <a:srgbClr val="7030A0"/>
                </a:solidFill>
              </a:rPr>
              <a:t>Liturgy.    Social Justice and Peace.   </a:t>
            </a:r>
          </a:p>
          <a:p>
            <a:pPr lvl="0"/>
            <a:r>
              <a:rPr lang="en-IE" sz="2400" dirty="0">
                <a:solidFill>
                  <a:srgbClr val="7030A0"/>
                </a:solidFill>
              </a:rPr>
              <a:t>Bible Study.   Youth Ministry. </a:t>
            </a:r>
          </a:p>
          <a:p>
            <a:pPr lvl="0"/>
            <a:r>
              <a:rPr lang="en-IE" sz="2400" dirty="0">
                <a:solidFill>
                  <a:srgbClr val="7030A0"/>
                </a:solidFill>
              </a:rPr>
              <a:t>Sacramental preparation - and at an older age and formation of parents.  Youth ministry in Secondary Schools.</a:t>
            </a:r>
          </a:p>
          <a:p>
            <a:pPr lvl="0"/>
            <a:r>
              <a:rPr lang="en-IE" sz="2400" dirty="0">
                <a:solidFill>
                  <a:srgbClr val="7030A0"/>
                </a:solidFill>
              </a:rPr>
              <a:t>Weddings – music, general preparation, dealing with divorced and separated couples who want to remarry.</a:t>
            </a:r>
          </a:p>
        </p:txBody>
      </p:sp>
      <p:sp>
        <p:nvSpPr>
          <p:cNvPr id="7" name="Oval 6"/>
          <p:cNvSpPr/>
          <p:nvPr/>
        </p:nvSpPr>
        <p:spPr>
          <a:xfrm>
            <a:off x="424249" y="1340768"/>
            <a:ext cx="1719808" cy="136815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80097" y="1424679"/>
            <a:ext cx="1008112" cy="1200329"/>
          </a:xfrm>
          <a:prstGeom prst="rect">
            <a:avLst/>
          </a:prstGeom>
          <a:noFill/>
        </p:spPr>
        <p:txBody>
          <a:bodyPr wrap="square" rtlCol="0">
            <a:spAutoFit/>
          </a:bodyPr>
          <a:lstStyle/>
          <a:p>
            <a:pPr algn="ctr"/>
            <a:r>
              <a:rPr lang="en-IE" b="1" dirty="0"/>
              <a:t>The Gospel of the Lord.</a:t>
            </a:r>
            <a:endParaRPr lang="en-US" b="1" dirty="0"/>
          </a:p>
        </p:txBody>
      </p:sp>
    </p:spTree>
    <p:extLst>
      <p:ext uri="{BB962C8B-B14F-4D97-AF65-F5344CB8AC3E}">
        <p14:creationId xmlns:p14="http://schemas.microsoft.com/office/powerpoint/2010/main" val="2073155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a:ln>
            <a:solidFill>
              <a:srgbClr val="00B050"/>
            </a:solidFill>
          </a:ln>
        </p:spPr>
        <p:txBody>
          <a:bodyPr/>
          <a:lstStyle/>
          <a:p>
            <a:pPr marL="0" lvl="0" indent="0" algn="ctr">
              <a:buNone/>
            </a:pPr>
            <a:endParaRPr lang="en-IE" sz="1600" dirty="0">
              <a:solidFill>
                <a:srgbClr val="FF0000"/>
              </a:solidFill>
            </a:endParaRPr>
          </a:p>
          <a:p>
            <a:pPr marL="0" lvl="0" indent="0" algn="ctr">
              <a:buNone/>
            </a:pPr>
            <a:r>
              <a:rPr lang="en-IE" dirty="0">
                <a:solidFill>
                  <a:srgbClr val="FF0000"/>
                </a:solidFill>
              </a:rPr>
              <a:t>Facing the Challenges and Changes Together</a:t>
            </a:r>
            <a:endParaRPr lang="en-US" dirty="0">
              <a:solidFill>
                <a:srgbClr val="FF0000"/>
              </a:solidFill>
            </a:endParaRPr>
          </a:p>
          <a:p>
            <a:pPr marL="0" indent="0" algn="ctr">
              <a:buNone/>
            </a:pPr>
            <a:endParaRPr lang="en-IE" dirty="0">
              <a:effectLst/>
            </a:endParaRPr>
          </a:p>
          <a:p>
            <a:pPr marL="0" indent="0" algn="ctr">
              <a:buNone/>
            </a:pPr>
            <a:r>
              <a:rPr lang="en-IE" dirty="0">
                <a:effectLst/>
              </a:rPr>
              <a:t> “It may not be your problem today, </a:t>
            </a:r>
          </a:p>
          <a:p>
            <a:pPr marL="0" lvl="0" indent="0" algn="ctr">
              <a:buNone/>
            </a:pPr>
            <a:r>
              <a:rPr lang="en-IE" dirty="0">
                <a:effectLst/>
              </a:rPr>
              <a:t>but it could be</a:t>
            </a:r>
            <a:r>
              <a:rPr lang="en-IE" dirty="0">
                <a:solidFill>
                  <a:prstClr val="black"/>
                </a:solidFill>
              </a:rPr>
              <a:t> someday”.</a:t>
            </a:r>
          </a:p>
          <a:p>
            <a:pPr marL="0" lvl="0" indent="0" algn="ctr">
              <a:buNone/>
            </a:pPr>
            <a:endParaRPr lang="en-IE" dirty="0">
              <a:solidFill>
                <a:prstClr val="black"/>
              </a:solidFill>
            </a:endParaRPr>
          </a:p>
          <a:p>
            <a:pPr marL="0" lvl="0" indent="0" algn="ctr">
              <a:buNone/>
            </a:pPr>
            <a:r>
              <a:rPr lang="en-IE" b="1" dirty="0">
                <a:solidFill>
                  <a:srgbClr val="C00000"/>
                </a:solidFill>
              </a:rPr>
              <a:t>“They may not be </a:t>
            </a:r>
            <a:r>
              <a:rPr lang="en-IE" b="1">
                <a:solidFill>
                  <a:srgbClr val="C00000"/>
                </a:solidFill>
              </a:rPr>
              <a:t>your parish’s </a:t>
            </a:r>
            <a:r>
              <a:rPr lang="en-IE" b="1" dirty="0">
                <a:solidFill>
                  <a:srgbClr val="00B050"/>
                </a:solidFill>
              </a:rPr>
              <a:t>pastoral priorities </a:t>
            </a:r>
            <a:r>
              <a:rPr lang="en-IE" b="1" dirty="0">
                <a:solidFill>
                  <a:srgbClr val="C00000"/>
                </a:solidFill>
              </a:rPr>
              <a:t>today, </a:t>
            </a:r>
          </a:p>
          <a:p>
            <a:pPr marL="0" lvl="0" indent="0" algn="ctr">
              <a:buNone/>
            </a:pPr>
            <a:r>
              <a:rPr lang="en-IE" b="1" dirty="0">
                <a:solidFill>
                  <a:srgbClr val="C00000"/>
                </a:solidFill>
              </a:rPr>
              <a:t>but they could be someday”.</a:t>
            </a:r>
            <a:endParaRPr lang="en-US" b="1" dirty="0">
              <a:solidFill>
                <a:srgbClr val="C00000"/>
              </a:solidFill>
            </a:endParaRPr>
          </a:p>
        </p:txBody>
      </p:sp>
    </p:spTree>
    <p:extLst>
      <p:ext uri="{BB962C8B-B14F-4D97-AF65-F5344CB8AC3E}">
        <p14:creationId xmlns:p14="http://schemas.microsoft.com/office/powerpoint/2010/main" val="1537429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dirty="0">
                <a:solidFill>
                  <a:srgbClr val="FF0000"/>
                </a:solidFill>
              </a:rPr>
              <a:t>Facing the Challenges and Changes Together</a:t>
            </a:r>
            <a:endParaRPr lang="en-US" dirty="0">
              <a:solidFill>
                <a:srgbClr val="FF0000"/>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chemeClr val="accent6">
                    <a:lumMod val="75000"/>
                  </a:schemeClr>
                </a:solidFill>
              </a:rPr>
              <a:t>ADDITIONAL PARISH MINISTRIES</a:t>
            </a:r>
            <a:endParaRPr lang="en-US" b="1" dirty="0">
              <a:solidFill>
                <a:schemeClr val="accent6">
                  <a:lumMod val="75000"/>
                </a:schemeClr>
              </a:solidFill>
            </a:endParaRPr>
          </a:p>
        </p:txBody>
      </p:sp>
      <p:sp>
        <p:nvSpPr>
          <p:cNvPr id="6" name="TextBox 5"/>
          <p:cNvSpPr txBox="1"/>
          <p:nvPr/>
        </p:nvSpPr>
        <p:spPr>
          <a:xfrm>
            <a:off x="971600" y="2924944"/>
            <a:ext cx="7488832" cy="3046988"/>
          </a:xfrm>
          <a:prstGeom prst="rect">
            <a:avLst/>
          </a:prstGeom>
          <a:noFill/>
          <a:ln>
            <a:solidFill>
              <a:srgbClr val="00B050"/>
            </a:solidFill>
          </a:ln>
        </p:spPr>
        <p:txBody>
          <a:bodyPr wrap="square" rtlCol="0">
            <a:spAutoFit/>
          </a:bodyPr>
          <a:lstStyle/>
          <a:p>
            <a:r>
              <a:rPr lang="en-IE" sz="2400" dirty="0">
                <a:latin typeface="Comic Sans MS" panose="030F0702030302020204" pitchFamily="66" charset="0"/>
              </a:rPr>
              <a:t>Altar servers.  Visitation of the Sick/Housebound by Priests. Minsters of the Eucharist taking Holy Communion to the Sick and Housebound on First Fridays. A group that organizes and leads a morning prayer and holy communion services. St Vincent de Paul.  Reaching out to those bereaved or distressed. A ‘play and pray group’ at the ‘family mass’.  </a:t>
            </a:r>
            <a:endParaRPr lang="en-US" sz="2000" dirty="0"/>
          </a:p>
        </p:txBody>
      </p:sp>
      <p:sp>
        <p:nvSpPr>
          <p:cNvPr id="7" name="Oval 6"/>
          <p:cNvSpPr/>
          <p:nvPr/>
        </p:nvSpPr>
        <p:spPr>
          <a:xfrm>
            <a:off x="395536" y="944724"/>
            <a:ext cx="1719808" cy="1368152"/>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9944" y="1210008"/>
            <a:ext cx="1287760" cy="646331"/>
          </a:xfrm>
          <a:prstGeom prst="rect">
            <a:avLst/>
          </a:prstGeom>
          <a:noFill/>
        </p:spPr>
        <p:txBody>
          <a:bodyPr wrap="square" rtlCol="0">
            <a:spAutoFit/>
          </a:bodyPr>
          <a:lstStyle/>
          <a:p>
            <a:pPr algn="ctr"/>
            <a:r>
              <a:rPr lang="en-IE" dirty="0"/>
              <a:t>What is happening!</a:t>
            </a:r>
            <a:endParaRPr lang="en-US" dirty="0"/>
          </a:p>
        </p:txBody>
      </p:sp>
    </p:spTree>
    <p:extLst>
      <p:ext uri="{BB962C8B-B14F-4D97-AF65-F5344CB8AC3E}">
        <p14:creationId xmlns:p14="http://schemas.microsoft.com/office/powerpoint/2010/main" val="3717704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dirty="0">
                <a:solidFill>
                  <a:srgbClr val="FF0000"/>
                </a:solidFill>
              </a:rPr>
              <a:t>Facing the Challenges and Changes Together</a:t>
            </a:r>
            <a:endParaRPr lang="en-US" dirty="0">
              <a:solidFill>
                <a:srgbClr val="FF0000"/>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chemeClr val="accent6">
                    <a:lumMod val="75000"/>
                  </a:schemeClr>
                </a:solidFill>
              </a:rPr>
              <a:t>ADDITIONAL PARISH MINISTRIES</a:t>
            </a:r>
            <a:endParaRPr lang="en-US" b="1" dirty="0">
              <a:solidFill>
                <a:schemeClr val="accent6">
                  <a:lumMod val="75000"/>
                </a:schemeClr>
              </a:solidFill>
            </a:endParaRPr>
          </a:p>
        </p:txBody>
      </p:sp>
      <p:sp>
        <p:nvSpPr>
          <p:cNvPr id="6" name="TextBox 5"/>
          <p:cNvSpPr txBox="1"/>
          <p:nvPr/>
        </p:nvSpPr>
        <p:spPr>
          <a:xfrm>
            <a:off x="979984" y="2708920"/>
            <a:ext cx="7488832" cy="2954655"/>
          </a:xfrm>
          <a:prstGeom prst="rect">
            <a:avLst/>
          </a:prstGeom>
          <a:noFill/>
          <a:ln>
            <a:solidFill>
              <a:srgbClr val="00B050"/>
            </a:solidFill>
          </a:ln>
        </p:spPr>
        <p:txBody>
          <a:bodyPr wrap="square" rtlCol="0">
            <a:spAutoFit/>
          </a:bodyPr>
          <a:lstStyle/>
          <a:p>
            <a:r>
              <a:rPr lang="en-IE" sz="2400" dirty="0">
                <a:latin typeface="Comic Sans MS" panose="030F0702030302020204" pitchFamily="66" charset="0"/>
              </a:rPr>
              <a:t>Fundraising via lotto and bingo.   1</a:t>
            </a:r>
            <a:r>
              <a:rPr lang="en-IE" sz="2400" baseline="30000" dirty="0">
                <a:latin typeface="Comic Sans MS" panose="030F0702030302020204" pitchFamily="66" charset="0"/>
              </a:rPr>
              <a:t>st</a:t>
            </a:r>
            <a:r>
              <a:rPr lang="en-IE" sz="2400" dirty="0">
                <a:latin typeface="Comic Sans MS" panose="030F0702030302020204" pitchFamily="66" charset="0"/>
              </a:rPr>
              <a:t> Communion Parents Committee. Confirmation Parents Committee.  Divine Mercy, Padre Pio, Lourdes, Legion of Mary, Pioneer and Prayer Groups. Cemetery Committee.  “Old School Committee. Field Committee.  Eucharistic Adoration Committee.</a:t>
            </a:r>
          </a:p>
          <a:p>
            <a:endParaRPr lang="en-US" dirty="0"/>
          </a:p>
        </p:txBody>
      </p:sp>
      <p:sp>
        <p:nvSpPr>
          <p:cNvPr id="7" name="Oval 6"/>
          <p:cNvSpPr/>
          <p:nvPr/>
        </p:nvSpPr>
        <p:spPr>
          <a:xfrm>
            <a:off x="395536" y="944724"/>
            <a:ext cx="1719808" cy="1368152"/>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9944" y="1210008"/>
            <a:ext cx="1287760" cy="646331"/>
          </a:xfrm>
          <a:prstGeom prst="rect">
            <a:avLst/>
          </a:prstGeom>
          <a:noFill/>
        </p:spPr>
        <p:txBody>
          <a:bodyPr wrap="square" rtlCol="0">
            <a:spAutoFit/>
          </a:bodyPr>
          <a:lstStyle/>
          <a:p>
            <a:pPr algn="ctr"/>
            <a:r>
              <a:rPr lang="en-IE" dirty="0"/>
              <a:t>What is happening!</a:t>
            </a:r>
            <a:endParaRPr lang="en-US" dirty="0"/>
          </a:p>
        </p:txBody>
      </p:sp>
    </p:spTree>
    <p:extLst>
      <p:ext uri="{BB962C8B-B14F-4D97-AF65-F5344CB8AC3E}">
        <p14:creationId xmlns:p14="http://schemas.microsoft.com/office/powerpoint/2010/main" val="986560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chemeClr val="accent6">
                    <a:lumMod val="75000"/>
                  </a:schemeClr>
                </a:solidFill>
              </a:rPr>
              <a:t>ADDITIONAL PARISH MINISTRIES</a:t>
            </a:r>
            <a:endParaRPr lang="en-US" b="1" dirty="0">
              <a:solidFill>
                <a:schemeClr val="accent6">
                  <a:lumMod val="75000"/>
                </a:schemeClr>
              </a:solidFill>
            </a:endParaRPr>
          </a:p>
        </p:txBody>
      </p:sp>
      <p:sp>
        <p:nvSpPr>
          <p:cNvPr id="6" name="TextBox 5"/>
          <p:cNvSpPr txBox="1"/>
          <p:nvPr/>
        </p:nvSpPr>
        <p:spPr>
          <a:xfrm>
            <a:off x="611560" y="2636912"/>
            <a:ext cx="7992888" cy="2123658"/>
          </a:xfrm>
          <a:prstGeom prst="rect">
            <a:avLst/>
          </a:prstGeom>
          <a:noFill/>
          <a:ln>
            <a:solidFill>
              <a:srgbClr val="00B050"/>
            </a:solidFill>
          </a:ln>
        </p:spPr>
        <p:txBody>
          <a:bodyPr wrap="square" rtlCol="0">
            <a:spAutoFit/>
          </a:bodyPr>
          <a:lstStyle/>
          <a:p>
            <a:r>
              <a:rPr lang="en-IE" sz="2200" dirty="0">
                <a:latin typeface="Comic Sans MS" panose="030F0702030302020204" pitchFamily="66" charset="0"/>
              </a:rPr>
              <a:t>Sunday School. Opening a new Blessed Sacrament Oratory. Pastoral Council.  Provision of daily, weekly dinners and/ or food parcel distribution services at local centre. Old Folks Group. Magazine Committee. Baptism meeting group. Novena group. Infant death support group. Child Care service. </a:t>
            </a:r>
            <a:endParaRPr lang="en-US" sz="2200" dirty="0">
              <a:latin typeface="Comic Sans MS" panose="030F0702030302020204" pitchFamily="66" charset="0"/>
            </a:endParaRPr>
          </a:p>
        </p:txBody>
      </p:sp>
      <p:sp>
        <p:nvSpPr>
          <p:cNvPr id="7" name="Oval 6"/>
          <p:cNvSpPr/>
          <p:nvPr/>
        </p:nvSpPr>
        <p:spPr>
          <a:xfrm>
            <a:off x="395536" y="944724"/>
            <a:ext cx="1719808" cy="1368152"/>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1560" y="1270501"/>
            <a:ext cx="1287760" cy="646331"/>
          </a:xfrm>
          <a:prstGeom prst="rect">
            <a:avLst/>
          </a:prstGeom>
          <a:noFill/>
        </p:spPr>
        <p:txBody>
          <a:bodyPr wrap="square" rtlCol="0">
            <a:spAutoFit/>
          </a:bodyPr>
          <a:lstStyle/>
          <a:p>
            <a:pPr algn="ctr"/>
            <a:r>
              <a:rPr lang="en-IE" dirty="0"/>
              <a:t>What is happening</a:t>
            </a:r>
            <a:endParaRPr lang="en-US" dirty="0"/>
          </a:p>
        </p:txBody>
      </p:sp>
    </p:spTree>
    <p:extLst>
      <p:ext uri="{BB962C8B-B14F-4D97-AF65-F5344CB8AC3E}">
        <p14:creationId xmlns:p14="http://schemas.microsoft.com/office/powerpoint/2010/main" val="412202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628650" y="4636802"/>
            <a:ext cx="7886700" cy="1325563"/>
          </a:xfrm>
        </p:spPr>
        <p:txBody>
          <a:bodyPr vert="horz" lIns="91440" tIns="45720" rIns="91440" bIns="45720" rtlCol="0" anchor="ctr">
            <a:normAutofit/>
          </a:bodyPr>
          <a:lstStyle/>
          <a:p>
            <a:r>
              <a:rPr lang="en-US" sz="4400" b="1" kern="1200" dirty="0">
                <a:solidFill>
                  <a:schemeClr val="tx1"/>
                </a:solidFill>
                <a:latin typeface="+mj-lt"/>
                <a:ea typeface="+mj-ea"/>
                <a:cs typeface="+mj-cs"/>
              </a:rPr>
              <a:t>Welcome</a:t>
            </a:r>
            <a:br>
              <a:rPr lang="en-US" sz="4400" b="1" kern="1200" dirty="0">
                <a:solidFill>
                  <a:schemeClr val="tx1"/>
                </a:solidFill>
                <a:latin typeface="+mj-lt"/>
                <a:ea typeface="+mj-ea"/>
                <a:cs typeface="+mj-cs"/>
              </a:rPr>
            </a:br>
            <a:r>
              <a:rPr lang="en-US" sz="4400" b="1" dirty="0"/>
              <a:t>from </a:t>
            </a:r>
            <a:r>
              <a:rPr lang="en-US" sz="4400" b="1" kern="1200" dirty="0">
                <a:solidFill>
                  <a:schemeClr val="tx1"/>
                </a:solidFill>
                <a:latin typeface="+mj-lt"/>
                <a:ea typeface="+mj-ea"/>
                <a:cs typeface="+mj-cs"/>
              </a:rPr>
              <a:t>Bishop Denis</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2217820840"/>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chemeClr val="accent6">
                    <a:lumMod val="75000"/>
                  </a:schemeClr>
                </a:solidFill>
              </a:rPr>
              <a:t>ADDITIONAL PARISH MINISTRIES</a:t>
            </a:r>
            <a:endParaRPr lang="en-US" b="1" dirty="0">
              <a:solidFill>
                <a:schemeClr val="accent6">
                  <a:lumMod val="75000"/>
                </a:schemeClr>
              </a:solidFill>
            </a:endParaRPr>
          </a:p>
        </p:txBody>
      </p:sp>
      <p:sp>
        <p:nvSpPr>
          <p:cNvPr id="6" name="TextBox 5"/>
          <p:cNvSpPr txBox="1"/>
          <p:nvPr/>
        </p:nvSpPr>
        <p:spPr>
          <a:xfrm>
            <a:off x="611560" y="2636912"/>
            <a:ext cx="7992888" cy="2123658"/>
          </a:xfrm>
          <a:prstGeom prst="rect">
            <a:avLst/>
          </a:prstGeom>
          <a:noFill/>
          <a:ln>
            <a:solidFill>
              <a:srgbClr val="00B050"/>
            </a:solidFill>
          </a:ln>
        </p:spPr>
        <p:txBody>
          <a:bodyPr wrap="square" rtlCol="0">
            <a:spAutoFit/>
          </a:bodyPr>
          <a:lstStyle/>
          <a:p>
            <a:r>
              <a:rPr lang="en-IE" sz="2200" dirty="0">
                <a:latin typeface="Comic Sans MS" panose="030F0702030302020204" pitchFamily="66" charset="0"/>
              </a:rPr>
              <a:t>Active Day Care Centre. Flower Group.  Scripture Sharing Group.  Fundraising Group.  Family visitation.  Chaplaincy to the Defence Forces.  Childrens Liturgy Group.  Hospitality Group.  Faith Friends.  John Paul II Youth Group.  Pilgrimages Group.  Sheltered Housing Service.  Communications Group.</a:t>
            </a:r>
            <a:endParaRPr lang="en-US" sz="2200" dirty="0">
              <a:latin typeface="Comic Sans MS" panose="030F0702030302020204" pitchFamily="66" charset="0"/>
            </a:endParaRPr>
          </a:p>
        </p:txBody>
      </p:sp>
      <p:sp>
        <p:nvSpPr>
          <p:cNvPr id="7" name="Oval 6"/>
          <p:cNvSpPr/>
          <p:nvPr/>
        </p:nvSpPr>
        <p:spPr>
          <a:xfrm>
            <a:off x="395536" y="944724"/>
            <a:ext cx="1719808" cy="1368152"/>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1560" y="1270501"/>
            <a:ext cx="1287760" cy="646331"/>
          </a:xfrm>
          <a:prstGeom prst="rect">
            <a:avLst/>
          </a:prstGeom>
          <a:noFill/>
        </p:spPr>
        <p:txBody>
          <a:bodyPr wrap="square" rtlCol="0">
            <a:spAutoFit/>
          </a:bodyPr>
          <a:lstStyle/>
          <a:p>
            <a:pPr algn="ctr"/>
            <a:r>
              <a:rPr lang="en-IE" dirty="0"/>
              <a:t>What is happening</a:t>
            </a:r>
            <a:endParaRPr lang="en-US" dirty="0"/>
          </a:p>
        </p:txBody>
      </p:sp>
    </p:spTree>
    <p:extLst>
      <p:ext uri="{BB962C8B-B14F-4D97-AF65-F5344CB8AC3E}">
        <p14:creationId xmlns:p14="http://schemas.microsoft.com/office/powerpoint/2010/main" val="3462856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a:ln>
            <a:solidFill>
              <a:srgbClr val="00B050"/>
            </a:solidFill>
          </a:ln>
        </p:spPr>
        <p:txBody>
          <a:bodyPr/>
          <a:lstStyle/>
          <a:p>
            <a:pPr marL="0" lvl="0" indent="0" algn="ctr">
              <a:buNone/>
            </a:pPr>
            <a:endParaRPr lang="en-IE" sz="1600" dirty="0">
              <a:solidFill>
                <a:srgbClr val="FF0000"/>
              </a:solidFill>
            </a:endParaRPr>
          </a:p>
          <a:p>
            <a:pPr marL="0" lvl="0" indent="0" algn="ctr">
              <a:buNone/>
            </a:pPr>
            <a:r>
              <a:rPr lang="en-IE" dirty="0">
                <a:solidFill>
                  <a:srgbClr val="FF0000"/>
                </a:solidFill>
              </a:rPr>
              <a:t>Facing the Challenges and Changes Together</a:t>
            </a:r>
            <a:endParaRPr lang="en-US" dirty="0">
              <a:solidFill>
                <a:srgbClr val="FF0000"/>
              </a:solidFill>
            </a:endParaRPr>
          </a:p>
          <a:p>
            <a:pPr marL="0" indent="0" algn="ctr">
              <a:buNone/>
            </a:pPr>
            <a:endParaRPr lang="en-IE" dirty="0">
              <a:effectLst/>
            </a:endParaRPr>
          </a:p>
          <a:p>
            <a:pPr marL="0" indent="0" algn="ctr">
              <a:buNone/>
            </a:pPr>
            <a:r>
              <a:rPr lang="en-IE" dirty="0">
                <a:effectLst/>
              </a:rPr>
              <a:t> “It may not be your problem today, </a:t>
            </a:r>
          </a:p>
          <a:p>
            <a:pPr marL="0" lvl="0" indent="0" algn="ctr">
              <a:buNone/>
            </a:pPr>
            <a:r>
              <a:rPr lang="en-IE" dirty="0">
                <a:effectLst/>
              </a:rPr>
              <a:t>but it could be</a:t>
            </a:r>
            <a:r>
              <a:rPr lang="en-IE" dirty="0">
                <a:solidFill>
                  <a:prstClr val="black"/>
                </a:solidFill>
              </a:rPr>
              <a:t> someday”.</a:t>
            </a:r>
          </a:p>
          <a:p>
            <a:pPr marL="0" lvl="0" indent="0" algn="ctr">
              <a:buNone/>
            </a:pPr>
            <a:endParaRPr lang="en-IE" dirty="0">
              <a:solidFill>
                <a:prstClr val="black"/>
              </a:solidFill>
            </a:endParaRPr>
          </a:p>
          <a:p>
            <a:pPr marL="0" lvl="0" indent="0" algn="ctr">
              <a:buNone/>
            </a:pPr>
            <a:r>
              <a:rPr lang="en-IE" b="1" dirty="0">
                <a:solidFill>
                  <a:srgbClr val="C00000"/>
                </a:solidFill>
              </a:rPr>
              <a:t>“They may not be your</a:t>
            </a:r>
          </a:p>
          <a:p>
            <a:pPr marL="0" lvl="0" indent="0" algn="ctr">
              <a:buNone/>
            </a:pPr>
            <a:r>
              <a:rPr lang="en-IE" b="1" dirty="0">
                <a:solidFill>
                  <a:srgbClr val="C00000"/>
                </a:solidFill>
              </a:rPr>
              <a:t>     </a:t>
            </a:r>
            <a:r>
              <a:rPr lang="en-IE" b="1" dirty="0">
                <a:solidFill>
                  <a:srgbClr val="00B050"/>
                </a:solidFill>
              </a:rPr>
              <a:t>ADDITIONAL PARISH MINISTRIES</a:t>
            </a:r>
            <a:r>
              <a:rPr lang="en-IE" sz="2400" b="1" dirty="0">
                <a:solidFill>
                  <a:srgbClr val="00B050"/>
                </a:solidFill>
              </a:rPr>
              <a:t>  </a:t>
            </a:r>
            <a:r>
              <a:rPr lang="en-IE" b="1" dirty="0">
                <a:solidFill>
                  <a:srgbClr val="C00000"/>
                </a:solidFill>
              </a:rPr>
              <a:t>today, </a:t>
            </a:r>
          </a:p>
          <a:p>
            <a:pPr marL="0" lvl="0" indent="0" algn="ctr">
              <a:buNone/>
            </a:pPr>
            <a:r>
              <a:rPr lang="en-IE" b="1" dirty="0">
                <a:solidFill>
                  <a:srgbClr val="C00000"/>
                </a:solidFill>
              </a:rPr>
              <a:t>but they could be someday”.</a:t>
            </a:r>
            <a:endParaRPr lang="en-US" b="1" dirty="0">
              <a:solidFill>
                <a:srgbClr val="C00000"/>
              </a:solidFill>
            </a:endParaRPr>
          </a:p>
        </p:txBody>
      </p:sp>
    </p:spTree>
    <p:extLst>
      <p:ext uri="{BB962C8B-B14F-4D97-AF65-F5344CB8AC3E}">
        <p14:creationId xmlns:p14="http://schemas.microsoft.com/office/powerpoint/2010/main" val="2327487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rgbClr val="00B0F0"/>
                </a:solidFill>
              </a:rPr>
              <a:t>SPECIFIC HELP REQUIRED WITH </a:t>
            </a:r>
            <a:endParaRPr lang="en-US" b="1" dirty="0">
              <a:solidFill>
                <a:srgbClr val="00B0F0"/>
              </a:solidFill>
            </a:endParaRPr>
          </a:p>
        </p:txBody>
      </p:sp>
      <p:sp>
        <p:nvSpPr>
          <p:cNvPr id="6" name="TextBox 5"/>
          <p:cNvSpPr txBox="1"/>
          <p:nvPr/>
        </p:nvSpPr>
        <p:spPr>
          <a:xfrm>
            <a:off x="832365" y="2708920"/>
            <a:ext cx="7488832" cy="2677656"/>
          </a:xfrm>
          <a:prstGeom prst="rect">
            <a:avLst/>
          </a:prstGeom>
          <a:noFill/>
        </p:spPr>
        <p:txBody>
          <a:bodyPr wrap="square" rtlCol="0">
            <a:spAutoFit/>
          </a:bodyPr>
          <a:lstStyle/>
          <a:p>
            <a:r>
              <a:rPr lang="en-IE" sz="2400" dirty="0"/>
              <a:t>Setting up Funeral Ministry. Training New Eucharistic Ministers. Youth Ministry.  Pastoral Council Training. Communicating with our Young People. Being more in touch with the unchurched. Setting up a Website.  A new Vision of Church.  Making Connections.  Youth Choir.  Cantors. Training leaders of RCIA. Reaching out to other nationalities. Fund-raising. </a:t>
            </a:r>
            <a:endParaRPr lang="en-US" sz="2400" dirty="0"/>
          </a:p>
        </p:txBody>
      </p:sp>
      <p:sp>
        <p:nvSpPr>
          <p:cNvPr id="7" name="Oval 6"/>
          <p:cNvSpPr/>
          <p:nvPr/>
        </p:nvSpPr>
        <p:spPr>
          <a:xfrm>
            <a:off x="395536" y="1124744"/>
            <a:ext cx="1719808" cy="136815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9944" y="1485654"/>
            <a:ext cx="1215752" cy="646331"/>
          </a:xfrm>
          <a:prstGeom prst="rect">
            <a:avLst/>
          </a:prstGeom>
          <a:noFill/>
        </p:spPr>
        <p:txBody>
          <a:bodyPr wrap="square" rtlCol="0">
            <a:spAutoFit/>
          </a:bodyPr>
          <a:lstStyle/>
          <a:p>
            <a:pPr algn="ctr"/>
            <a:r>
              <a:rPr lang="en-IE" b="1" dirty="0"/>
              <a:t>Resources for……..</a:t>
            </a:r>
            <a:endParaRPr lang="en-US" b="1" dirty="0"/>
          </a:p>
        </p:txBody>
      </p:sp>
    </p:spTree>
    <p:extLst>
      <p:ext uri="{BB962C8B-B14F-4D97-AF65-F5344CB8AC3E}">
        <p14:creationId xmlns:p14="http://schemas.microsoft.com/office/powerpoint/2010/main" val="790812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rgbClr val="00B0F0"/>
                </a:solidFill>
              </a:rPr>
              <a:t>SPECIFIC HELP REQUIRED WITH </a:t>
            </a:r>
            <a:endParaRPr lang="en-US" b="1" dirty="0">
              <a:solidFill>
                <a:srgbClr val="00B0F0"/>
              </a:solidFill>
            </a:endParaRPr>
          </a:p>
        </p:txBody>
      </p:sp>
      <p:sp>
        <p:nvSpPr>
          <p:cNvPr id="6" name="TextBox 5"/>
          <p:cNvSpPr txBox="1"/>
          <p:nvPr/>
        </p:nvSpPr>
        <p:spPr>
          <a:xfrm>
            <a:off x="832365" y="2708920"/>
            <a:ext cx="7488832" cy="1938992"/>
          </a:xfrm>
          <a:prstGeom prst="rect">
            <a:avLst/>
          </a:prstGeom>
          <a:noFill/>
        </p:spPr>
        <p:txBody>
          <a:bodyPr wrap="square" rtlCol="0">
            <a:spAutoFit/>
          </a:bodyPr>
          <a:lstStyle/>
          <a:p>
            <a:r>
              <a:rPr lang="en-IE" sz="2400" dirty="0"/>
              <a:t>Administration. Choir.  Training for readers. Training for funeral ministry.  Recruiting new people for Safeguarding.  Adult faith development. Training lay people in administration.  A review of how we celebrate the sacraments.  Getting young people to commit. </a:t>
            </a:r>
            <a:endParaRPr lang="en-US" sz="2400" dirty="0"/>
          </a:p>
        </p:txBody>
      </p:sp>
      <p:sp>
        <p:nvSpPr>
          <p:cNvPr id="7" name="Oval 6"/>
          <p:cNvSpPr/>
          <p:nvPr/>
        </p:nvSpPr>
        <p:spPr>
          <a:xfrm>
            <a:off x="395536" y="1124744"/>
            <a:ext cx="1719808" cy="136815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9944" y="1485654"/>
            <a:ext cx="1215752" cy="646331"/>
          </a:xfrm>
          <a:prstGeom prst="rect">
            <a:avLst/>
          </a:prstGeom>
          <a:noFill/>
        </p:spPr>
        <p:txBody>
          <a:bodyPr wrap="square" rtlCol="0">
            <a:spAutoFit/>
          </a:bodyPr>
          <a:lstStyle/>
          <a:p>
            <a:pPr algn="ctr"/>
            <a:r>
              <a:rPr lang="en-IE" b="1" dirty="0"/>
              <a:t>Resources for……..</a:t>
            </a:r>
            <a:endParaRPr lang="en-US" b="1" dirty="0"/>
          </a:p>
        </p:txBody>
      </p:sp>
    </p:spTree>
    <p:extLst>
      <p:ext uri="{BB962C8B-B14F-4D97-AF65-F5344CB8AC3E}">
        <p14:creationId xmlns:p14="http://schemas.microsoft.com/office/powerpoint/2010/main" val="2962329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rgbClr val="00B0F0"/>
                </a:solidFill>
              </a:rPr>
              <a:t>SPECIFIC HELP REQUIRED WITH </a:t>
            </a:r>
            <a:endParaRPr lang="en-US" b="1" dirty="0">
              <a:solidFill>
                <a:srgbClr val="00B0F0"/>
              </a:solidFill>
            </a:endParaRPr>
          </a:p>
        </p:txBody>
      </p:sp>
      <p:sp>
        <p:nvSpPr>
          <p:cNvPr id="6" name="TextBox 5"/>
          <p:cNvSpPr txBox="1"/>
          <p:nvPr/>
        </p:nvSpPr>
        <p:spPr>
          <a:xfrm>
            <a:off x="979984" y="2708920"/>
            <a:ext cx="7488832" cy="1938992"/>
          </a:xfrm>
          <a:prstGeom prst="rect">
            <a:avLst/>
          </a:prstGeom>
          <a:noFill/>
        </p:spPr>
        <p:txBody>
          <a:bodyPr wrap="square" rtlCol="0">
            <a:spAutoFit/>
          </a:bodyPr>
          <a:lstStyle/>
          <a:p>
            <a:r>
              <a:rPr lang="en-IE" sz="2400" dirty="0"/>
              <a:t>‘Juggling’ with three communities in the one parish – conversations between personnel in similar situations would be useful.  Support with administration.  Reduction in priest numbers – different mind-set.  Sacramental programme in schools.</a:t>
            </a:r>
            <a:endParaRPr lang="en-US" sz="2400" dirty="0"/>
          </a:p>
        </p:txBody>
      </p:sp>
      <p:sp>
        <p:nvSpPr>
          <p:cNvPr id="7" name="Oval 6"/>
          <p:cNvSpPr/>
          <p:nvPr/>
        </p:nvSpPr>
        <p:spPr>
          <a:xfrm>
            <a:off x="422756" y="1124744"/>
            <a:ext cx="1719808" cy="136815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00710" y="1485654"/>
            <a:ext cx="1152128" cy="646331"/>
          </a:xfrm>
          <a:prstGeom prst="rect">
            <a:avLst/>
          </a:prstGeom>
          <a:noFill/>
        </p:spPr>
        <p:txBody>
          <a:bodyPr wrap="square" rtlCol="0">
            <a:spAutoFit/>
          </a:bodyPr>
          <a:lstStyle/>
          <a:p>
            <a:pPr algn="ctr"/>
            <a:r>
              <a:rPr lang="en-IE" b="1" dirty="0"/>
              <a:t>Resources for…… </a:t>
            </a:r>
            <a:endParaRPr lang="en-US" b="1" dirty="0"/>
          </a:p>
        </p:txBody>
      </p:sp>
    </p:spTree>
    <p:extLst>
      <p:ext uri="{BB962C8B-B14F-4D97-AF65-F5344CB8AC3E}">
        <p14:creationId xmlns:p14="http://schemas.microsoft.com/office/powerpoint/2010/main" val="1108827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619944" y="1340768"/>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             </a:t>
            </a:r>
            <a:r>
              <a:rPr lang="en-IE" b="1" dirty="0">
                <a:solidFill>
                  <a:srgbClr val="00B0F0"/>
                </a:solidFill>
              </a:rPr>
              <a:t>SPECIFIC HELP REQUIRED WITH </a:t>
            </a:r>
            <a:endParaRPr lang="en-US" b="1" dirty="0">
              <a:solidFill>
                <a:srgbClr val="00B0F0"/>
              </a:solidFill>
            </a:endParaRPr>
          </a:p>
        </p:txBody>
      </p:sp>
      <p:sp>
        <p:nvSpPr>
          <p:cNvPr id="6" name="TextBox 5"/>
          <p:cNvSpPr txBox="1"/>
          <p:nvPr/>
        </p:nvSpPr>
        <p:spPr>
          <a:xfrm>
            <a:off x="979984" y="2708920"/>
            <a:ext cx="7488832" cy="2308324"/>
          </a:xfrm>
          <a:prstGeom prst="rect">
            <a:avLst/>
          </a:prstGeom>
          <a:noFill/>
        </p:spPr>
        <p:txBody>
          <a:bodyPr wrap="square" rtlCol="0">
            <a:spAutoFit/>
          </a:bodyPr>
          <a:lstStyle/>
          <a:p>
            <a:r>
              <a:rPr lang="en-IE" sz="2400" dirty="0"/>
              <a:t>Parish outreach. Financial.  Training suitable people to take over when the priest is no longer there.  Sacramental programmes.  Faith formation.  Schools.  Parish manager. Employment/contractual issues.  Finance committee. Liturgy group.  Rationalising masses.  Evangelisation of people.   </a:t>
            </a:r>
            <a:endParaRPr lang="en-US" sz="2400" dirty="0"/>
          </a:p>
        </p:txBody>
      </p:sp>
      <p:sp>
        <p:nvSpPr>
          <p:cNvPr id="7" name="Oval 6"/>
          <p:cNvSpPr/>
          <p:nvPr/>
        </p:nvSpPr>
        <p:spPr>
          <a:xfrm>
            <a:off x="422756" y="1124744"/>
            <a:ext cx="1719808" cy="136815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700710" y="1485654"/>
            <a:ext cx="1152128" cy="646331"/>
          </a:xfrm>
          <a:prstGeom prst="rect">
            <a:avLst/>
          </a:prstGeom>
          <a:noFill/>
        </p:spPr>
        <p:txBody>
          <a:bodyPr wrap="square" rtlCol="0">
            <a:spAutoFit/>
          </a:bodyPr>
          <a:lstStyle/>
          <a:p>
            <a:pPr algn="ctr"/>
            <a:r>
              <a:rPr lang="en-IE" b="1" dirty="0"/>
              <a:t>Resources for…… </a:t>
            </a:r>
            <a:endParaRPr lang="en-US" b="1" dirty="0"/>
          </a:p>
        </p:txBody>
      </p:sp>
    </p:spTree>
    <p:extLst>
      <p:ext uri="{BB962C8B-B14F-4D97-AF65-F5344CB8AC3E}">
        <p14:creationId xmlns:p14="http://schemas.microsoft.com/office/powerpoint/2010/main" val="4168346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2787426" y="1556792"/>
            <a:ext cx="6041429"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Weekend Masses   144</a:t>
            </a:r>
            <a:endParaRPr lang="en-US" b="1" dirty="0">
              <a:solidFill>
                <a:srgbClr val="00B050"/>
              </a:solidFill>
            </a:endParaRPr>
          </a:p>
        </p:txBody>
      </p:sp>
      <p:sp>
        <p:nvSpPr>
          <p:cNvPr id="9" name="Rectangle 8"/>
          <p:cNvSpPr/>
          <p:nvPr/>
        </p:nvSpPr>
        <p:spPr>
          <a:xfrm>
            <a:off x="3071718" y="4595904"/>
            <a:ext cx="3257174" cy="584775"/>
          </a:xfrm>
          <a:prstGeom prst="rect">
            <a:avLst/>
          </a:prstGeom>
        </p:spPr>
        <p:txBody>
          <a:bodyPr wrap="none">
            <a:spAutoFit/>
          </a:bodyPr>
          <a:lstStyle/>
          <a:p>
            <a:pPr lvl="0"/>
            <a:r>
              <a:rPr lang="en-IE" sz="3200" b="1" dirty="0">
                <a:solidFill>
                  <a:srgbClr val="00B050"/>
                </a:solidFill>
              </a:rPr>
              <a:t>Priests Retired  14</a:t>
            </a:r>
          </a:p>
        </p:txBody>
      </p:sp>
      <p:sp>
        <p:nvSpPr>
          <p:cNvPr id="10" name="Rectangle 9"/>
          <p:cNvSpPr/>
          <p:nvPr/>
        </p:nvSpPr>
        <p:spPr>
          <a:xfrm>
            <a:off x="3071718" y="2456892"/>
            <a:ext cx="3873946" cy="584775"/>
          </a:xfrm>
          <a:prstGeom prst="rect">
            <a:avLst/>
          </a:prstGeom>
        </p:spPr>
        <p:txBody>
          <a:bodyPr wrap="none">
            <a:spAutoFit/>
          </a:bodyPr>
          <a:lstStyle/>
          <a:p>
            <a:pPr lvl="0"/>
            <a:r>
              <a:rPr lang="en-IE" sz="3200" b="1" dirty="0">
                <a:solidFill>
                  <a:srgbClr val="00B050"/>
                </a:solidFill>
              </a:rPr>
              <a:t>Weekday</a:t>
            </a:r>
            <a:r>
              <a:rPr lang="en-IE" b="1" dirty="0">
                <a:solidFill>
                  <a:srgbClr val="00B050"/>
                </a:solidFill>
              </a:rPr>
              <a:t> </a:t>
            </a:r>
            <a:r>
              <a:rPr lang="en-IE" sz="3200" b="1" dirty="0">
                <a:solidFill>
                  <a:srgbClr val="00B050"/>
                </a:solidFill>
              </a:rPr>
              <a:t>Masses  159</a:t>
            </a:r>
            <a:endParaRPr lang="en-US" sz="3200" b="1" dirty="0">
              <a:solidFill>
                <a:srgbClr val="00B050"/>
              </a:solidFill>
            </a:endParaRPr>
          </a:p>
        </p:txBody>
      </p:sp>
      <p:sp>
        <p:nvSpPr>
          <p:cNvPr id="12" name="Hexagon 11"/>
          <p:cNvSpPr/>
          <p:nvPr/>
        </p:nvSpPr>
        <p:spPr>
          <a:xfrm>
            <a:off x="619944" y="1700808"/>
            <a:ext cx="1431776" cy="1512168"/>
          </a:xfrm>
          <a:prstGeom prst="hexag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867780" y="1988840"/>
            <a:ext cx="936104" cy="923330"/>
          </a:xfrm>
          <a:prstGeom prst="rect">
            <a:avLst/>
          </a:prstGeom>
          <a:noFill/>
        </p:spPr>
        <p:txBody>
          <a:bodyPr wrap="square" rtlCol="0">
            <a:spAutoFit/>
          </a:bodyPr>
          <a:lstStyle/>
          <a:p>
            <a:pPr algn="ctr"/>
            <a:r>
              <a:rPr lang="en-IE" dirty="0"/>
              <a:t>36 Parish Replies </a:t>
            </a:r>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06" y="3861048"/>
            <a:ext cx="14573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915316" y="4286126"/>
            <a:ext cx="936104" cy="646331"/>
          </a:xfrm>
          <a:prstGeom prst="rect">
            <a:avLst/>
          </a:prstGeom>
          <a:noFill/>
        </p:spPr>
        <p:txBody>
          <a:bodyPr wrap="square" rtlCol="0">
            <a:spAutoFit/>
          </a:bodyPr>
          <a:lstStyle/>
          <a:p>
            <a:pPr algn="ctr"/>
            <a:r>
              <a:rPr lang="en-IE" dirty="0"/>
              <a:t>64% of Diocese </a:t>
            </a:r>
            <a:endParaRPr lang="en-US" dirty="0"/>
          </a:p>
        </p:txBody>
      </p:sp>
      <p:sp>
        <p:nvSpPr>
          <p:cNvPr id="19" name="Rectangle 18"/>
          <p:cNvSpPr/>
          <p:nvPr/>
        </p:nvSpPr>
        <p:spPr>
          <a:xfrm>
            <a:off x="3036143" y="3492709"/>
            <a:ext cx="5426486" cy="584775"/>
          </a:xfrm>
          <a:prstGeom prst="rect">
            <a:avLst/>
          </a:prstGeom>
        </p:spPr>
        <p:txBody>
          <a:bodyPr wrap="none">
            <a:spAutoFit/>
          </a:bodyPr>
          <a:lstStyle/>
          <a:p>
            <a:pPr lvl="0"/>
            <a:r>
              <a:rPr lang="en-IE" sz="3200" b="1" dirty="0">
                <a:solidFill>
                  <a:srgbClr val="00B050"/>
                </a:solidFill>
              </a:rPr>
              <a:t>** Priests In Active Ministry 59</a:t>
            </a:r>
            <a:endParaRPr lang="en-US" sz="3200" b="1" dirty="0">
              <a:solidFill>
                <a:srgbClr val="00B050"/>
              </a:solidFill>
            </a:endParaRPr>
          </a:p>
        </p:txBody>
      </p:sp>
      <p:sp>
        <p:nvSpPr>
          <p:cNvPr id="20" name="Rectangle 19"/>
          <p:cNvSpPr/>
          <p:nvPr/>
        </p:nvSpPr>
        <p:spPr>
          <a:xfrm>
            <a:off x="3984765" y="5660963"/>
            <a:ext cx="4372287" cy="584775"/>
          </a:xfrm>
          <a:prstGeom prst="rect">
            <a:avLst/>
          </a:prstGeom>
        </p:spPr>
        <p:txBody>
          <a:bodyPr wrap="none">
            <a:spAutoFit/>
          </a:bodyPr>
          <a:lstStyle/>
          <a:p>
            <a:pPr lvl="0"/>
            <a:r>
              <a:rPr lang="en-IE" sz="3200" b="1" dirty="0">
                <a:solidFill>
                  <a:srgbClr val="00B050"/>
                </a:solidFill>
              </a:rPr>
              <a:t>Number of Churches   76</a:t>
            </a:r>
          </a:p>
        </p:txBody>
      </p:sp>
    </p:spTree>
    <p:extLst>
      <p:ext uri="{BB962C8B-B14F-4D97-AF65-F5344CB8AC3E}">
        <p14:creationId xmlns:p14="http://schemas.microsoft.com/office/powerpoint/2010/main" val="3623806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12" name="Hexagon 11"/>
          <p:cNvSpPr/>
          <p:nvPr/>
        </p:nvSpPr>
        <p:spPr>
          <a:xfrm>
            <a:off x="619944" y="1700808"/>
            <a:ext cx="1431776" cy="1512168"/>
          </a:xfrm>
          <a:prstGeom prst="hexag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867780" y="1988840"/>
            <a:ext cx="936104" cy="923330"/>
          </a:xfrm>
          <a:prstGeom prst="rect">
            <a:avLst/>
          </a:prstGeom>
          <a:noFill/>
        </p:spPr>
        <p:txBody>
          <a:bodyPr wrap="square" rtlCol="0">
            <a:spAutoFit/>
          </a:bodyPr>
          <a:lstStyle/>
          <a:p>
            <a:pPr algn="ctr"/>
            <a:r>
              <a:rPr lang="en-IE" dirty="0"/>
              <a:t>36 Parish Replies </a:t>
            </a:r>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06" y="3861048"/>
            <a:ext cx="14573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915316" y="4286126"/>
            <a:ext cx="936104" cy="646331"/>
          </a:xfrm>
          <a:prstGeom prst="rect">
            <a:avLst/>
          </a:prstGeom>
          <a:noFill/>
        </p:spPr>
        <p:txBody>
          <a:bodyPr wrap="square" rtlCol="0">
            <a:spAutoFit/>
          </a:bodyPr>
          <a:lstStyle/>
          <a:p>
            <a:pPr algn="ctr"/>
            <a:r>
              <a:rPr lang="en-IE" dirty="0"/>
              <a:t>64% of Diocese </a:t>
            </a:r>
            <a:endParaRPr lang="en-US" dirty="0"/>
          </a:p>
        </p:txBody>
      </p:sp>
      <p:sp>
        <p:nvSpPr>
          <p:cNvPr id="19" name="Rectangle 18"/>
          <p:cNvSpPr/>
          <p:nvPr/>
        </p:nvSpPr>
        <p:spPr>
          <a:xfrm>
            <a:off x="2483768" y="1298655"/>
            <a:ext cx="5141151" cy="584775"/>
          </a:xfrm>
          <a:prstGeom prst="rect">
            <a:avLst/>
          </a:prstGeom>
        </p:spPr>
        <p:txBody>
          <a:bodyPr wrap="none">
            <a:spAutoFit/>
          </a:bodyPr>
          <a:lstStyle/>
          <a:p>
            <a:pPr lvl="0"/>
            <a:r>
              <a:rPr lang="en-IE" sz="3200" b="1" dirty="0">
                <a:solidFill>
                  <a:schemeClr val="accent6">
                    <a:lumMod val="75000"/>
                  </a:schemeClr>
                </a:solidFill>
              </a:rPr>
              <a:t>Priests In Active Ministry - 59</a:t>
            </a:r>
            <a:endParaRPr lang="en-US" sz="3200" b="1" dirty="0">
              <a:solidFill>
                <a:schemeClr val="accent6">
                  <a:lumMod val="75000"/>
                </a:schemeClr>
              </a:solidFill>
            </a:endParaRPr>
          </a:p>
        </p:txBody>
      </p:sp>
      <p:graphicFrame>
        <p:nvGraphicFramePr>
          <p:cNvPr id="6" name="Table 5"/>
          <p:cNvGraphicFramePr>
            <a:graphicFrameLocks noGrp="1"/>
          </p:cNvGraphicFramePr>
          <p:nvPr>
            <p:extLst/>
          </p:nvPr>
        </p:nvGraphicFramePr>
        <p:xfrm>
          <a:off x="2771800" y="2132856"/>
          <a:ext cx="4680519" cy="4053840"/>
        </p:xfrm>
        <a:graphic>
          <a:graphicData uri="http://schemas.openxmlformats.org/drawingml/2006/table">
            <a:tbl>
              <a:tblPr firstRow="1" bandRow="1">
                <a:tableStyleId>{5940675A-B579-460E-94D1-54222C63F5DA}</a:tableStyleId>
              </a:tblPr>
              <a:tblGrid>
                <a:gridCol w="1560173">
                  <a:extLst>
                    <a:ext uri="{9D8B030D-6E8A-4147-A177-3AD203B41FA5}">
                      <a16:colId xmlns:a16="http://schemas.microsoft.com/office/drawing/2014/main" val="20000"/>
                    </a:ext>
                  </a:extLst>
                </a:gridCol>
                <a:gridCol w="1560173">
                  <a:extLst>
                    <a:ext uri="{9D8B030D-6E8A-4147-A177-3AD203B41FA5}">
                      <a16:colId xmlns:a16="http://schemas.microsoft.com/office/drawing/2014/main" val="20001"/>
                    </a:ext>
                  </a:extLst>
                </a:gridCol>
                <a:gridCol w="1560173">
                  <a:extLst>
                    <a:ext uri="{9D8B030D-6E8A-4147-A177-3AD203B41FA5}">
                      <a16:colId xmlns:a16="http://schemas.microsoft.com/office/drawing/2014/main" val="20002"/>
                    </a:ext>
                  </a:extLst>
                </a:gridCol>
              </a:tblGrid>
              <a:tr h="370840">
                <a:tc>
                  <a:txBody>
                    <a:bodyPr/>
                    <a:lstStyle/>
                    <a:p>
                      <a:r>
                        <a:rPr lang="en-IE" sz="3200" b="1" dirty="0">
                          <a:solidFill>
                            <a:srgbClr val="00B050"/>
                          </a:solidFill>
                        </a:rPr>
                        <a:t>80 +</a:t>
                      </a:r>
                      <a:endParaRPr lang="en-US" sz="3200" b="1" dirty="0">
                        <a:solidFill>
                          <a:srgbClr val="00B050"/>
                        </a:solidFill>
                      </a:endParaRPr>
                    </a:p>
                  </a:txBody>
                  <a:tcPr/>
                </a:tc>
                <a:tc>
                  <a:txBody>
                    <a:bodyPr/>
                    <a:lstStyle/>
                    <a:p>
                      <a:pPr algn="ctr"/>
                      <a:r>
                        <a:rPr lang="en-IE" sz="3200" b="1" dirty="0">
                          <a:solidFill>
                            <a:srgbClr val="00B050"/>
                          </a:solidFill>
                        </a:rPr>
                        <a:t>8</a:t>
                      </a:r>
                      <a:endParaRPr lang="en-US" sz="3200" b="1" dirty="0">
                        <a:solidFill>
                          <a:srgbClr val="00B050"/>
                        </a:solidFill>
                      </a:endParaRPr>
                    </a:p>
                  </a:txBody>
                  <a:tcPr/>
                </a:tc>
                <a:tc>
                  <a:txBody>
                    <a:bodyPr/>
                    <a:lstStyle/>
                    <a:p>
                      <a:pPr algn="ctr"/>
                      <a:r>
                        <a:rPr lang="en-IE" sz="3200" b="1" dirty="0">
                          <a:solidFill>
                            <a:srgbClr val="C00000"/>
                          </a:solidFill>
                        </a:rPr>
                        <a:t>14%</a:t>
                      </a:r>
                      <a:endParaRPr lang="en-US" sz="3200" b="1" dirty="0">
                        <a:solidFill>
                          <a:srgbClr val="C00000"/>
                        </a:solidFill>
                      </a:endParaRPr>
                    </a:p>
                  </a:txBody>
                  <a:tcPr/>
                </a:tc>
                <a:extLst>
                  <a:ext uri="{0D108BD9-81ED-4DB2-BD59-A6C34878D82A}">
                    <a16:rowId xmlns:a16="http://schemas.microsoft.com/office/drawing/2014/main" val="10000"/>
                  </a:ext>
                </a:extLst>
              </a:tr>
              <a:tr h="370840">
                <a:tc>
                  <a:txBody>
                    <a:bodyPr/>
                    <a:lstStyle/>
                    <a:p>
                      <a:r>
                        <a:rPr lang="en-IE" sz="3200" b="1" dirty="0">
                          <a:solidFill>
                            <a:srgbClr val="00B050"/>
                          </a:solidFill>
                        </a:rPr>
                        <a:t>70 -80</a:t>
                      </a:r>
                      <a:endParaRPr lang="en-US" sz="3200" b="1" dirty="0">
                        <a:solidFill>
                          <a:srgbClr val="00B050"/>
                        </a:solidFill>
                      </a:endParaRPr>
                    </a:p>
                  </a:txBody>
                  <a:tcPr/>
                </a:tc>
                <a:tc>
                  <a:txBody>
                    <a:bodyPr/>
                    <a:lstStyle/>
                    <a:p>
                      <a:pPr algn="ctr"/>
                      <a:r>
                        <a:rPr lang="en-IE" sz="3200" b="1" dirty="0">
                          <a:solidFill>
                            <a:srgbClr val="00B050"/>
                          </a:solidFill>
                        </a:rPr>
                        <a:t>16</a:t>
                      </a:r>
                      <a:endParaRPr lang="en-US" sz="3200" b="1" dirty="0">
                        <a:solidFill>
                          <a:srgbClr val="00B050"/>
                        </a:solidFill>
                      </a:endParaRPr>
                    </a:p>
                  </a:txBody>
                  <a:tcPr/>
                </a:tc>
                <a:tc>
                  <a:txBody>
                    <a:bodyPr/>
                    <a:lstStyle/>
                    <a:p>
                      <a:pPr algn="ctr"/>
                      <a:r>
                        <a:rPr lang="en-IE" sz="3200" b="1" dirty="0">
                          <a:solidFill>
                            <a:srgbClr val="C00000"/>
                          </a:solidFill>
                        </a:rPr>
                        <a:t>27%</a:t>
                      </a:r>
                      <a:endParaRPr lang="en-US" sz="3200" b="1" dirty="0">
                        <a:solidFill>
                          <a:srgbClr val="C00000"/>
                        </a:solidFill>
                      </a:endParaRPr>
                    </a:p>
                  </a:txBody>
                  <a:tcPr/>
                </a:tc>
                <a:extLst>
                  <a:ext uri="{0D108BD9-81ED-4DB2-BD59-A6C34878D82A}">
                    <a16:rowId xmlns:a16="http://schemas.microsoft.com/office/drawing/2014/main" val="10001"/>
                  </a:ext>
                </a:extLst>
              </a:tr>
              <a:tr h="370840">
                <a:tc>
                  <a:txBody>
                    <a:bodyPr/>
                    <a:lstStyle/>
                    <a:p>
                      <a:r>
                        <a:rPr lang="en-IE" sz="3200" b="1" dirty="0">
                          <a:solidFill>
                            <a:srgbClr val="00B050"/>
                          </a:solidFill>
                        </a:rPr>
                        <a:t>60-70</a:t>
                      </a:r>
                      <a:endParaRPr lang="en-US" sz="3200" b="1" dirty="0">
                        <a:solidFill>
                          <a:srgbClr val="00B050"/>
                        </a:solidFill>
                      </a:endParaRPr>
                    </a:p>
                  </a:txBody>
                  <a:tcPr/>
                </a:tc>
                <a:tc>
                  <a:txBody>
                    <a:bodyPr/>
                    <a:lstStyle/>
                    <a:p>
                      <a:pPr algn="ctr"/>
                      <a:r>
                        <a:rPr lang="en-IE" sz="3200" b="1" dirty="0">
                          <a:solidFill>
                            <a:srgbClr val="00B050"/>
                          </a:solidFill>
                        </a:rPr>
                        <a:t>13</a:t>
                      </a:r>
                      <a:endParaRPr lang="en-US" sz="3200" b="1" dirty="0">
                        <a:solidFill>
                          <a:srgbClr val="00B050"/>
                        </a:solidFill>
                      </a:endParaRPr>
                    </a:p>
                  </a:txBody>
                  <a:tcPr/>
                </a:tc>
                <a:tc>
                  <a:txBody>
                    <a:bodyPr/>
                    <a:lstStyle/>
                    <a:p>
                      <a:pPr algn="ctr"/>
                      <a:r>
                        <a:rPr lang="en-IE" sz="3200" b="1" dirty="0">
                          <a:solidFill>
                            <a:srgbClr val="C00000"/>
                          </a:solidFill>
                        </a:rPr>
                        <a:t>22%</a:t>
                      </a:r>
                      <a:endParaRPr lang="en-US" sz="3200" b="1" dirty="0">
                        <a:solidFill>
                          <a:srgbClr val="C00000"/>
                        </a:solidFill>
                      </a:endParaRPr>
                    </a:p>
                  </a:txBody>
                  <a:tcPr/>
                </a:tc>
                <a:extLst>
                  <a:ext uri="{0D108BD9-81ED-4DB2-BD59-A6C34878D82A}">
                    <a16:rowId xmlns:a16="http://schemas.microsoft.com/office/drawing/2014/main" val="10002"/>
                  </a:ext>
                </a:extLst>
              </a:tr>
              <a:tr h="370840">
                <a:tc>
                  <a:txBody>
                    <a:bodyPr/>
                    <a:lstStyle/>
                    <a:p>
                      <a:r>
                        <a:rPr lang="en-IE" sz="3200" b="1" dirty="0">
                          <a:solidFill>
                            <a:srgbClr val="00B050"/>
                          </a:solidFill>
                        </a:rPr>
                        <a:t>50-60</a:t>
                      </a:r>
                      <a:endParaRPr lang="en-US" sz="3200" b="1" dirty="0">
                        <a:solidFill>
                          <a:srgbClr val="00B050"/>
                        </a:solidFill>
                      </a:endParaRPr>
                    </a:p>
                  </a:txBody>
                  <a:tcPr/>
                </a:tc>
                <a:tc>
                  <a:txBody>
                    <a:bodyPr/>
                    <a:lstStyle/>
                    <a:p>
                      <a:pPr algn="ctr"/>
                      <a:r>
                        <a:rPr lang="en-IE" sz="3200" b="1" dirty="0">
                          <a:solidFill>
                            <a:srgbClr val="00B050"/>
                          </a:solidFill>
                        </a:rPr>
                        <a:t>10</a:t>
                      </a:r>
                      <a:endParaRPr lang="en-US" sz="3200" b="1" dirty="0">
                        <a:solidFill>
                          <a:srgbClr val="00B050"/>
                        </a:solidFill>
                      </a:endParaRPr>
                    </a:p>
                  </a:txBody>
                  <a:tcPr/>
                </a:tc>
                <a:tc>
                  <a:txBody>
                    <a:bodyPr/>
                    <a:lstStyle/>
                    <a:p>
                      <a:pPr algn="ctr"/>
                      <a:r>
                        <a:rPr lang="en-IE" sz="3200" b="1" dirty="0">
                          <a:solidFill>
                            <a:srgbClr val="C00000"/>
                          </a:solidFill>
                        </a:rPr>
                        <a:t>17%</a:t>
                      </a:r>
                      <a:endParaRPr lang="en-US" sz="3200" b="1" dirty="0">
                        <a:solidFill>
                          <a:srgbClr val="C00000"/>
                        </a:solidFill>
                      </a:endParaRPr>
                    </a:p>
                  </a:txBody>
                  <a:tcPr/>
                </a:tc>
                <a:extLst>
                  <a:ext uri="{0D108BD9-81ED-4DB2-BD59-A6C34878D82A}">
                    <a16:rowId xmlns:a16="http://schemas.microsoft.com/office/drawing/2014/main" val="10003"/>
                  </a:ext>
                </a:extLst>
              </a:tr>
              <a:tr h="370840">
                <a:tc>
                  <a:txBody>
                    <a:bodyPr/>
                    <a:lstStyle/>
                    <a:p>
                      <a:r>
                        <a:rPr lang="en-IE" sz="3200" b="1" dirty="0">
                          <a:solidFill>
                            <a:srgbClr val="00B050"/>
                          </a:solidFill>
                        </a:rPr>
                        <a:t>40-50</a:t>
                      </a:r>
                      <a:endParaRPr lang="en-US" sz="3200" b="1" dirty="0">
                        <a:solidFill>
                          <a:srgbClr val="00B050"/>
                        </a:solidFill>
                      </a:endParaRPr>
                    </a:p>
                  </a:txBody>
                  <a:tcPr/>
                </a:tc>
                <a:tc>
                  <a:txBody>
                    <a:bodyPr/>
                    <a:lstStyle/>
                    <a:p>
                      <a:pPr algn="ctr"/>
                      <a:r>
                        <a:rPr lang="en-IE" sz="3200" b="1" dirty="0">
                          <a:solidFill>
                            <a:srgbClr val="00B050"/>
                          </a:solidFill>
                        </a:rPr>
                        <a:t>7</a:t>
                      </a:r>
                      <a:endParaRPr lang="en-US" sz="3200" b="1" dirty="0">
                        <a:solidFill>
                          <a:srgbClr val="00B050"/>
                        </a:solidFill>
                      </a:endParaRPr>
                    </a:p>
                  </a:txBody>
                  <a:tcPr/>
                </a:tc>
                <a:tc>
                  <a:txBody>
                    <a:bodyPr/>
                    <a:lstStyle/>
                    <a:p>
                      <a:pPr algn="ctr"/>
                      <a:r>
                        <a:rPr lang="en-IE" sz="3200" b="1" dirty="0">
                          <a:solidFill>
                            <a:srgbClr val="C00000"/>
                          </a:solidFill>
                        </a:rPr>
                        <a:t>12%</a:t>
                      </a:r>
                      <a:endParaRPr lang="en-US" sz="3200" b="1" dirty="0">
                        <a:solidFill>
                          <a:srgbClr val="C00000"/>
                        </a:solidFill>
                      </a:endParaRPr>
                    </a:p>
                  </a:txBody>
                  <a:tcPr/>
                </a:tc>
                <a:extLst>
                  <a:ext uri="{0D108BD9-81ED-4DB2-BD59-A6C34878D82A}">
                    <a16:rowId xmlns:a16="http://schemas.microsoft.com/office/drawing/2014/main" val="10004"/>
                  </a:ext>
                </a:extLst>
              </a:tr>
              <a:tr h="370840">
                <a:tc>
                  <a:txBody>
                    <a:bodyPr/>
                    <a:lstStyle/>
                    <a:p>
                      <a:r>
                        <a:rPr lang="en-IE" sz="3200" b="1" dirty="0">
                          <a:solidFill>
                            <a:srgbClr val="00B050"/>
                          </a:solidFill>
                        </a:rPr>
                        <a:t>30-40</a:t>
                      </a:r>
                      <a:endParaRPr lang="en-US" sz="3200" b="1" dirty="0">
                        <a:solidFill>
                          <a:srgbClr val="00B050"/>
                        </a:solidFill>
                      </a:endParaRPr>
                    </a:p>
                  </a:txBody>
                  <a:tcPr/>
                </a:tc>
                <a:tc>
                  <a:txBody>
                    <a:bodyPr/>
                    <a:lstStyle/>
                    <a:p>
                      <a:pPr algn="ctr"/>
                      <a:r>
                        <a:rPr lang="en-IE" sz="3200" b="1" dirty="0">
                          <a:solidFill>
                            <a:srgbClr val="00B050"/>
                          </a:solidFill>
                        </a:rPr>
                        <a:t>3</a:t>
                      </a:r>
                      <a:endParaRPr lang="en-US" sz="3200" b="1" dirty="0">
                        <a:solidFill>
                          <a:srgbClr val="00B050"/>
                        </a:solidFill>
                      </a:endParaRPr>
                    </a:p>
                  </a:txBody>
                  <a:tcPr/>
                </a:tc>
                <a:tc>
                  <a:txBody>
                    <a:bodyPr/>
                    <a:lstStyle/>
                    <a:p>
                      <a:pPr algn="ctr"/>
                      <a:r>
                        <a:rPr lang="en-IE" sz="3200" b="1" dirty="0">
                          <a:solidFill>
                            <a:srgbClr val="C00000"/>
                          </a:solidFill>
                        </a:rPr>
                        <a:t>5%</a:t>
                      </a:r>
                      <a:endParaRPr lang="en-US" sz="3200" b="1" dirty="0">
                        <a:solidFill>
                          <a:srgbClr val="C00000"/>
                        </a:solidFill>
                      </a:endParaRPr>
                    </a:p>
                  </a:txBody>
                  <a:tcPr/>
                </a:tc>
                <a:extLst>
                  <a:ext uri="{0D108BD9-81ED-4DB2-BD59-A6C34878D82A}">
                    <a16:rowId xmlns:a16="http://schemas.microsoft.com/office/drawing/2014/main" val="10005"/>
                  </a:ext>
                </a:extLst>
              </a:tr>
              <a:tr h="370840">
                <a:tc>
                  <a:txBody>
                    <a:bodyPr/>
                    <a:lstStyle/>
                    <a:p>
                      <a:r>
                        <a:rPr lang="en-IE" sz="3200" b="1" dirty="0">
                          <a:solidFill>
                            <a:srgbClr val="00B050"/>
                          </a:solidFill>
                        </a:rPr>
                        <a:t>20-30</a:t>
                      </a:r>
                      <a:endParaRPr lang="en-US" sz="3200" b="1" dirty="0">
                        <a:solidFill>
                          <a:srgbClr val="00B050"/>
                        </a:solidFill>
                      </a:endParaRPr>
                    </a:p>
                  </a:txBody>
                  <a:tcPr/>
                </a:tc>
                <a:tc>
                  <a:txBody>
                    <a:bodyPr/>
                    <a:lstStyle/>
                    <a:p>
                      <a:pPr algn="ctr"/>
                      <a:r>
                        <a:rPr lang="en-IE" sz="3200" b="1" dirty="0">
                          <a:solidFill>
                            <a:srgbClr val="00B050"/>
                          </a:solidFill>
                        </a:rPr>
                        <a:t>2</a:t>
                      </a:r>
                      <a:endParaRPr lang="en-US" sz="3200" b="1" dirty="0">
                        <a:solidFill>
                          <a:srgbClr val="00B050"/>
                        </a:solidFill>
                      </a:endParaRPr>
                    </a:p>
                  </a:txBody>
                  <a:tcPr/>
                </a:tc>
                <a:tc>
                  <a:txBody>
                    <a:bodyPr/>
                    <a:lstStyle/>
                    <a:p>
                      <a:pPr algn="ctr"/>
                      <a:r>
                        <a:rPr lang="en-IE" sz="3200" b="1" dirty="0">
                          <a:solidFill>
                            <a:srgbClr val="C00000"/>
                          </a:solidFill>
                        </a:rPr>
                        <a:t>3%</a:t>
                      </a:r>
                      <a:endParaRPr lang="en-US" sz="3200" b="1" dirty="0">
                        <a:solidFill>
                          <a:srgbClr val="C00000"/>
                        </a:solidFill>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97113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1619672" y="1700808"/>
            <a:ext cx="724838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Parish Secretary  32/36  -  </a:t>
            </a:r>
            <a:r>
              <a:rPr lang="en-IE" b="1" dirty="0">
                <a:solidFill>
                  <a:schemeClr val="accent2">
                    <a:lumMod val="75000"/>
                  </a:schemeClr>
                </a:solidFill>
              </a:rPr>
              <a:t>89%</a:t>
            </a:r>
            <a:endParaRPr lang="en-US" b="1" dirty="0">
              <a:solidFill>
                <a:schemeClr val="accent2">
                  <a:lumMod val="75000"/>
                </a:schemeClr>
              </a:solidFill>
            </a:endParaRPr>
          </a:p>
        </p:txBody>
      </p:sp>
      <p:sp>
        <p:nvSpPr>
          <p:cNvPr id="10" name="Rectangle 9"/>
          <p:cNvSpPr/>
          <p:nvPr/>
        </p:nvSpPr>
        <p:spPr>
          <a:xfrm>
            <a:off x="3182882" y="3614631"/>
            <a:ext cx="4464684" cy="584775"/>
          </a:xfrm>
          <a:prstGeom prst="rect">
            <a:avLst/>
          </a:prstGeom>
        </p:spPr>
        <p:txBody>
          <a:bodyPr wrap="none">
            <a:spAutoFit/>
          </a:bodyPr>
          <a:lstStyle/>
          <a:p>
            <a:pPr lvl="0"/>
            <a:r>
              <a:rPr lang="en-IE" sz="3200" b="1" dirty="0">
                <a:solidFill>
                  <a:srgbClr val="00B050"/>
                </a:solidFill>
              </a:rPr>
              <a:t>Parish Sister  6/36  -  </a:t>
            </a:r>
            <a:r>
              <a:rPr lang="en-IE" sz="3200" b="1" dirty="0">
                <a:solidFill>
                  <a:schemeClr val="accent2">
                    <a:lumMod val="75000"/>
                  </a:schemeClr>
                </a:solidFill>
              </a:rPr>
              <a:t>17%</a:t>
            </a:r>
            <a:endParaRPr lang="en-US" sz="3200" b="1" dirty="0">
              <a:solidFill>
                <a:schemeClr val="accent2">
                  <a:lumMod val="75000"/>
                </a:schemeClr>
              </a:solidFill>
            </a:endParaRPr>
          </a:p>
        </p:txBody>
      </p:sp>
      <p:sp>
        <p:nvSpPr>
          <p:cNvPr id="12" name="Hexagon 11"/>
          <p:cNvSpPr/>
          <p:nvPr/>
        </p:nvSpPr>
        <p:spPr>
          <a:xfrm>
            <a:off x="619944" y="1700808"/>
            <a:ext cx="1431776" cy="1512168"/>
          </a:xfrm>
          <a:prstGeom prst="hexag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867780" y="1988840"/>
            <a:ext cx="936104" cy="923330"/>
          </a:xfrm>
          <a:prstGeom prst="rect">
            <a:avLst/>
          </a:prstGeom>
          <a:noFill/>
        </p:spPr>
        <p:txBody>
          <a:bodyPr wrap="square" rtlCol="0">
            <a:spAutoFit/>
          </a:bodyPr>
          <a:lstStyle/>
          <a:p>
            <a:pPr algn="ctr"/>
            <a:r>
              <a:rPr lang="en-IE" dirty="0"/>
              <a:t>36 Parish Replies </a:t>
            </a:r>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06" y="3861048"/>
            <a:ext cx="14573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915316" y="4286126"/>
            <a:ext cx="936104" cy="646331"/>
          </a:xfrm>
          <a:prstGeom prst="rect">
            <a:avLst/>
          </a:prstGeom>
          <a:noFill/>
        </p:spPr>
        <p:txBody>
          <a:bodyPr wrap="square" rtlCol="0">
            <a:spAutoFit/>
          </a:bodyPr>
          <a:lstStyle/>
          <a:p>
            <a:pPr algn="ctr"/>
            <a:r>
              <a:rPr lang="en-IE" dirty="0"/>
              <a:t>64% of Diocese </a:t>
            </a:r>
            <a:endParaRPr lang="en-US" dirty="0"/>
          </a:p>
        </p:txBody>
      </p:sp>
      <p:sp>
        <p:nvSpPr>
          <p:cNvPr id="11" name="Rectangle 10"/>
          <p:cNvSpPr/>
          <p:nvPr/>
        </p:nvSpPr>
        <p:spPr>
          <a:xfrm>
            <a:off x="3182882" y="2636585"/>
            <a:ext cx="5138330" cy="584775"/>
          </a:xfrm>
          <a:prstGeom prst="rect">
            <a:avLst/>
          </a:prstGeom>
        </p:spPr>
        <p:txBody>
          <a:bodyPr wrap="none">
            <a:spAutoFit/>
          </a:bodyPr>
          <a:lstStyle/>
          <a:p>
            <a:pPr lvl="0"/>
            <a:r>
              <a:rPr lang="en-IE" sz="3200" b="1" dirty="0">
                <a:solidFill>
                  <a:srgbClr val="00B050"/>
                </a:solidFill>
              </a:rPr>
              <a:t>Parish Manager  4/36  -  </a:t>
            </a:r>
            <a:r>
              <a:rPr lang="en-IE" sz="3200" b="1" dirty="0">
                <a:solidFill>
                  <a:schemeClr val="accent2">
                    <a:lumMod val="75000"/>
                  </a:schemeClr>
                </a:solidFill>
              </a:rPr>
              <a:t>11%</a:t>
            </a:r>
            <a:r>
              <a:rPr lang="en-IE" sz="3200" b="1" dirty="0">
                <a:solidFill>
                  <a:srgbClr val="00B050"/>
                </a:solidFill>
              </a:rPr>
              <a:t> </a:t>
            </a:r>
            <a:endParaRPr lang="en-US" sz="3200" b="1" dirty="0">
              <a:solidFill>
                <a:srgbClr val="00B050"/>
              </a:solidFill>
            </a:endParaRPr>
          </a:p>
        </p:txBody>
      </p:sp>
      <p:sp>
        <p:nvSpPr>
          <p:cNvPr id="14" name="Rectangle 13"/>
          <p:cNvSpPr/>
          <p:nvPr/>
        </p:nvSpPr>
        <p:spPr>
          <a:xfrm>
            <a:off x="3209643" y="4501411"/>
            <a:ext cx="5640134" cy="584775"/>
          </a:xfrm>
          <a:prstGeom prst="rect">
            <a:avLst/>
          </a:prstGeom>
        </p:spPr>
        <p:txBody>
          <a:bodyPr wrap="none">
            <a:spAutoFit/>
          </a:bodyPr>
          <a:lstStyle/>
          <a:p>
            <a:pPr lvl="0"/>
            <a:r>
              <a:rPr lang="en-IE" sz="3200" b="1" dirty="0">
                <a:solidFill>
                  <a:srgbClr val="00B050"/>
                </a:solidFill>
              </a:rPr>
              <a:t>Permanent Deacon  7/36  -  </a:t>
            </a:r>
            <a:r>
              <a:rPr lang="en-IE" sz="3200" b="1" dirty="0">
                <a:solidFill>
                  <a:schemeClr val="accent2">
                    <a:lumMod val="75000"/>
                  </a:schemeClr>
                </a:solidFill>
              </a:rPr>
              <a:t>19%</a:t>
            </a:r>
            <a:endParaRPr lang="en-US" sz="3200" b="1" dirty="0">
              <a:solidFill>
                <a:schemeClr val="accent2">
                  <a:lumMod val="75000"/>
                </a:schemeClr>
              </a:solidFill>
            </a:endParaRPr>
          </a:p>
        </p:txBody>
      </p:sp>
    </p:spTree>
    <p:extLst>
      <p:ext uri="{BB962C8B-B14F-4D97-AF65-F5344CB8AC3E}">
        <p14:creationId xmlns:p14="http://schemas.microsoft.com/office/powerpoint/2010/main" val="20238957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731032" y="1556792"/>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Parish Council 23/36  -  </a:t>
            </a:r>
            <a:r>
              <a:rPr lang="en-IE" b="1" dirty="0">
                <a:solidFill>
                  <a:schemeClr val="accent2">
                    <a:lumMod val="75000"/>
                  </a:schemeClr>
                </a:solidFill>
              </a:rPr>
              <a:t>64%</a:t>
            </a:r>
            <a:endParaRPr lang="en-US" b="1" dirty="0">
              <a:solidFill>
                <a:schemeClr val="accent2">
                  <a:lumMod val="75000"/>
                </a:schemeClr>
              </a:solidFill>
            </a:endParaRPr>
          </a:p>
        </p:txBody>
      </p:sp>
      <p:sp>
        <p:nvSpPr>
          <p:cNvPr id="9" name="Rectangle 8"/>
          <p:cNvSpPr/>
          <p:nvPr/>
        </p:nvSpPr>
        <p:spPr>
          <a:xfrm>
            <a:off x="3635896" y="4932457"/>
            <a:ext cx="3658181" cy="584775"/>
          </a:xfrm>
          <a:prstGeom prst="rect">
            <a:avLst/>
          </a:prstGeom>
        </p:spPr>
        <p:txBody>
          <a:bodyPr wrap="none">
            <a:spAutoFit/>
          </a:bodyPr>
          <a:lstStyle/>
          <a:p>
            <a:pPr lvl="0"/>
            <a:r>
              <a:rPr lang="en-IE" sz="3200" b="1" dirty="0">
                <a:solidFill>
                  <a:srgbClr val="00B050"/>
                </a:solidFill>
              </a:rPr>
              <a:t>Choirs  34/36  -  </a:t>
            </a:r>
            <a:r>
              <a:rPr lang="en-IE" sz="3200" b="1" dirty="0">
                <a:solidFill>
                  <a:schemeClr val="accent2">
                    <a:lumMod val="75000"/>
                  </a:schemeClr>
                </a:solidFill>
              </a:rPr>
              <a:t>94%</a:t>
            </a:r>
          </a:p>
        </p:txBody>
      </p:sp>
      <p:sp>
        <p:nvSpPr>
          <p:cNvPr id="10" name="Rectangle 9"/>
          <p:cNvSpPr/>
          <p:nvPr/>
        </p:nvSpPr>
        <p:spPr>
          <a:xfrm>
            <a:off x="2817407" y="2684138"/>
            <a:ext cx="5956887" cy="584775"/>
          </a:xfrm>
          <a:prstGeom prst="rect">
            <a:avLst/>
          </a:prstGeom>
        </p:spPr>
        <p:txBody>
          <a:bodyPr wrap="none">
            <a:spAutoFit/>
          </a:bodyPr>
          <a:lstStyle/>
          <a:p>
            <a:pPr lvl="0"/>
            <a:r>
              <a:rPr lang="en-IE" sz="3200" b="1" dirty="0">
                <a:solidFill>
                  <a:srgbClr val="00B050"/>
                </a:solidFill>
              </a:rPr>
              <a:t>Parish Liturgy Group 24/36  -  </a:t>
            </a:r>
            <a:r>
              <a:rPr lang="en-IE" sz="3200" b="1" dirty="0">
                <a:solidFill>
                  <a:schemeClr val="accent2">
                    <a:lumMod val="75000"/>
                  </a:schemeClr>
                </a:solidFill>
              </a:rPr>
              <a:t>67%</a:t>
            </a:r>
            <a:endParaRPr lang="en-US" sz="3200" b="1" dirty="0">
              <a:solidFill>
                <a:schemeClr val="accent2">
                  <a:lumMod val="75000"/>
                </a:schemeClr>
              </a:solidFill>
            </a:endParaRPr>
          </a:p>
        </p:txBody>
      </p:sp>
      <p:sp>
        <p:nvSpPr>
          <p:cNvPr id="12" name="Hexagon 11"/>
          <p:cNvSpPr/>
          <p:nvPr/>
        </p:nvSpPr>
        <p:spPr>
          <a:xfrm>
            <a:off x="619944" y="1700808"/>
            <a:ext cx="1431776" cy="1512168"/>
          </a:xfrm>
          <a:prstGeom prst="hexag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867780" y="1988840"/>
            <a:ext cx="936104" cy="923330"/>
          </a:xfrm>
          <a:prstGeom prst="rect">
            <a:avLst/>
          </a:prstGeom>
          <a:noFill/>
        </p:spPr>
        <p:txBody>
          <a:bodyPr wrap="square" rtlCol="0">
            <a:spAutoFit/>
          </a:bodyPr>
          <a:lstStyle/>
          <a:p>
            <a:pPr algn="ctr"/>
            <a:r>
              <a:rPr lang="en-IE" dirty="0"/>
              <a:t>36 Parish Replies </a:t>
            </a:r>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06" y="3861048"/>
            <a:ext cx="14573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915316" y="4286126"/>
            <a:ext cx="936104" cy="646331"/>
          </a:xfrm>
          <a:prstGeom prst="rect">
            <a:avLst/>
          </a:prstGeom>
          <a:noFill/>
        </p:spPr>
        <p:txBody>
          <a:bodyPr wrap="square" rtlCol="0">
            <a:spAutoFit/>
          </a:bodyPr>
          <a:lstStyle/>
          <a:p>
            <a:pPr algn="ctr"/>
            <a:r>
              <a:rPr lang="en-IE" dirty="0"/>
              <a:t>64% of Diocese </a:t>
            </a:r>
            <a:endParaRPr lang="en-US" dirty="0"/>
          </a:p>
        </p:txBody>
      </p:sp>
      <p:sp>
        <p:nvSpPr>
          <p:cNvPr id="11" name="Rectangle 10"/>
          <p:cNvSpPr/>
          <p:nvPr/>
        </p:nvSpPr>
        <p:spPr>
          <a:xfrm>
            <a:off x="2817407" y="3908378"/>
            <a:ext cx="5774722" cy="584775"/>
          </a:xfrm>
          <a:prstGeom prst="rect">
            <a:avLst/>
          </a:prstGeom>
        </p:spPr>
        <p:txBody>
          <a:bodyPr wrap="none">
            <a:spAutoFit/>
          </a:bodyPr>
          <a:lstStyle/>
          <a:p>
            <a:pPr lvl="0"/>
            <a:r>
              <a:rPr lang="en-IE" sz="3200" b="1" dirty="0">
                <a:solidFill>
                  <a:srgbClr val="00B050"/>
                </a:solidFill>
              </a:rPr>
              <a:t>Parish Youth Group 13/36  -  </a:t>
            </a:r>
            <a:r>
              <a:rPr lang="en-IE" sz="3200" b="1" dirty="0">
                <a:solidFill>
                  <a:schemeClr val="accent2">
                    <a:lumMod val="75000"/>
                  </a:schemeClr>
                </a:solidFill>
              </a:rPr>
              <a:t>36%</a:t>
            </a:r>
            <a:endParaRPr lang="en-US" sz="3200" b="1" dirty="0">
              <a:solidFill>
                <a:schemeClr val="accent2">
                  <a:lumMod val="75000"/>
                </a:schemeClr>
              </a:solidFill>
            </a:endParaRPr>
          </a:p>
        </p:txBody>
      </p:sp>
    </p:spTree>
    <p:extLst>
      <p:ext uri="{BB962C8B-B14F-4D97-AF65-F5344CB8AC3E}">
        <p14:creationId xmlns:p14="http://schemas.microsoft.com/office/powerpoint/2010/main" val="3580018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B5D57-6178-4F62-B472-0312F6D95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B696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FE35DB8-F92E-433F-94C2-C7297BCD32BE}"/>
              </a:ext>
            </a:extLst>
          </p:cNvPr>
          <p:cNvPicPr>
            <a:picLocks noChangeAspect="1"/>
          </p:cNvPicPr>
          <p:nvPr/>
        </p:nvPicPr>
        <p:blipFill rotWithShape="1">
          <a:blip r:embed="rId2"/>
          <a:srcRect t="5066" b="7852"/>
          <a:stretch/>
        </p:blipFill>
        <p:spPr>
          <a:xfrm>
            <a:off x="482600" y="643467"/>
            <a:ext cx="8178799" cy="5110219"/>
          </a:xfrm>
          <a:prstGeom prst="rect">
            <a:avLst/>
          </a:prstGeom>
        </p:spPr>
      </p:pic>
      <p:sp>
        <p:nvSpPr>
          <p:cNvPr id="9" name="Rectangle 8">
            <a:extLst>
              <a:ext uri="{FF2B5EF4-FFF2-40B4-BE49-F238E27FC236}">
                <a16:creationId xmlns:a16="http://schemas.microsoft.com/office/drawing/2014/main" id="{4C61BD32-7542-4D52-BA5A-3ADE869BF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C147F36-308B-436E-80F7-05AA74F1A089}"/>
              </a:ext>
            </a:extLst>
          </p:cNvPr>
          <p:cNvSpPr txBox="1"/>
          <p:nvPr/>
        </p:nvSpPr>
        <p:spPr>
          <a:xfrm>
            <a:off x="2771334" y="5793513"/>
            <a:ext cx="3601329" cy="646331"/>
          </a:xfrm>
          <a:prstGeom prst="rect">
            <a:avLst/>
          </a:prstGeom>
          <a:noFill/>
        </p:spPr>
        <p:txBody>
          <a:bodyPr wrap="square" rtlCol="0">
            <a:spAutoFit/>
          </a:bodyPr>
          <a:lstStyle/>
          <a:p>
            <a:pPr algn="ctr"/>
            <a:r>
              <a:rPr lang="en-IE" sz="3600" b="1" dirty="0">
                <a:solidFill>
                  <a:schemeClr val="bg1"/>
                </a:solidFill>
                <a:latin typeface="Adobe Devanagari" panose="02040503050201020203" pitchFamily="18" charset="0"/>
                <a:cs typeface="Adobe Devanagari" panose="02040503050201020203" pitchFamily="18" charset="0"/>
              </a:rPr>
              <a:t>An Opening Prayer</a:t>
            </a:r>
          </a:p>
        </p:txBody>
      </p:sp>
    </p:spTree>
    <p:extLst>
      <p:ext uri="{BB962C8B-B14F-4D97-AF65-F5344CB8AC3E}">
        <p14:creationId xmlns:p14="http://schemas.microsoft.com/office/powerpoint/2010/main" val="1747924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04664"/>
            <a:ext cx="8208912" cy="576064"/>
          </a:xfrm>
        </p:spPr>
        <p:txBody>
          <a:bodyPr>
            <a:normAutofit/>
          </a:bodyPr>
          <a:lstStyle/>
          <a:p>
            <a:r>
              <a:rPr lang="en-IE" b="1" dirty="0">
                <a:solidFill>
                  <a:schemeClr val="tx1"/>
                </a:solidFill>
              </a:rPr>
              <a:t>Facing the Challenges and Changes Together</a:t>
            </a:r>
            <a:endParaRPr lang="en-US" b="1" dirty="0">
              <a:solidFill>
                <a:schemeClr val="tx1"/>
              </a:solidFill>
            </a:endParaRPr>
          </a:p>
        </p:txBody>
      </p:sp>
      <p:sp>
        <p:nvSpPr>
          <p:cNvPr id="5" name="Subtitle 2"/>
          <p:cNvSpPr txBox="1">
            <a:spLocks/>
          </p:cNvSpPr>
          <p:nvPr/>
        </p:nvSpPr>
        <p:spPr>
          <a:xfrm>
            <a:off x="837524" y="1988840"/>
            <a:ext cx="8208912" cy="57606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IE" b="1" dirty="0">
                <a:solidFill>
                  <a:srgbClr val="00B050"/>
                </a:solidFill>
              </a:rPr>
              <a:t>Baptisms   2,975</a:t>
            </a:r>
          </a:p>
          <a:p>
            <a:endParaRPr lang="en-US" b="1" dirty="0">
              <a:solidFill>
                <a:srgbClr val="00B050"/>
              </a:solidFill>
            </a:endParaRPr>
          </a:p>
        </p:txBody>
      </p:sp>
      <p:sp>
        <p:nvSpPr>
          <p:cNvPr id="10" name="Rectangle 9"/>
          <p:cNvSpPr/>
          <p:nvPr/>
        </p:nvSpPr>
        <p:spPr>
          <a:xfrm>
            <a:off x="3635895" y="3287516"/>
            <a:ext cx="2841419" cy="584775"/>
          </a:xfrm>
          <a:prstGeom prst="rect">
            <a:avLst/>
          </a:prstGeom>
        </p:spPr>
        <p:txBody>
          <a:bodyPr wrap="none">
            <a:spAutoFit/>
          </a:bodyPr>
          <a:lstStyle/>
          <a:p>
            <a:pPr lvl="0"/>
            <a:r>
              <a:rPr lang="en-IE" sz="3200" b="1" dirty="0">
                <a:solidFill>
                  <a:srgbClr val="00B050"/>
                </a:solidFill>
              </a:rPr>
              <a:t>Funerals   1,235</a:t>
            </a:r>
            <a:endParaRPr lang="en-US" sz="3200" b="1" dirty="0">
              <a:solidFill>
                <a:srgbClr val="00B050"/>
              </a:solidFill>
            </a:endParaRPr>
          </a:p>
        </p:txBody>
      </p:sp>
      <p:sp>
        <p:nvSpPr>
          <p:cNvPr id="12" name="Hexagon 11"/>
          <p:cNvSpPr/>
          <p:nvPr/>
        </p:nvSpPr>
        <p:spPr>
          <a:xfrm>
            <a:off x="619944" y="1700808"/>
            <a:ext cx="1431776" cy="1512168"/>
          </a:xfrm>
          <a:prstGeom prst="hexago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867780" y="1988840"/>
            <a:ext cx="936104" cy="923330"/>
          </a:xfrm>
          <a:prstGeom prst="rect">
            <a:avLst/>
          </a:prstGeom>
          <a:noFill/>
        </p:spPr>
        <p:txBody>
          <a:bodyPr wrap="square" rtlCol="0">
            <a:spAutoFit/>
          </a:bodyPr>
          <a:lstStyle/>
          <a:p>
            <a:pPr algn="ctr"/>
            <a:r>
              <a:rPr lang="en-IE" dirty="0"/>
              <a:t>36 Parish Replies </a:t>
            </a:r>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06" y="3861048"/>
            <a:ext cx="14573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915316" y="4286126"/>
            <a:ext cx="936104" cy="646331"/>
          </a:xfrm>
          <a:prstGeom prst="rect">
            <a:avLst/>
          </a:prstGeom>
          <a:noFill/>
        </p:spPr>
        <p:txBody>
          <a:bodyPr wrap="square" rtlCol="0">
            <a:spAutoFit/>
          </a:bodyPr>
          <a:lstStyle/>
          <a:p>
            <a:pPr algn="ctr"/>
            <a:r>
              <a:rPr lang="en-IE" dirty="0"/>
              <a:t>64% of Diocese </a:t>
            </a:r>
            <a:endParaRPr lang="en-US" dirty="0"/>
          </a:p>
        </p:txBody>
      </p:sp>
      <p:sp>
        <p:nvSpPr>
          <p:cNvPr id="11" name="Rectangle 10"/>
          <p:cNvSpPr/>
          <p:nvPr/>
        </p:nvSpPr>
        <p:spPr>
          <a:xfrm>
            <a:off x="2339752" y="4587887"/>
            <a:ext cx="6403741" cy="584775"/>
          </a:xfrm>
          <a:prstGeom prst="rect">
            <a:avLst/>
          </a:prstGeom>
        </p:spPr>
        <p:txBody>
          <a:bodyPr wrap="none">
            <a:spAutoFit/>
          </a:bodyPr>
          <a:lstStyle/>
          <a:p>
            <a:pPr lvl="0"/>
            <a:r>
              <a:rPr lang="en-IE" sz="3200" b="1" dirty="0">
                <a:solidFill>
                  <a:srgbClr val="00B050"/>
                </a:solidFill>
              </a:rPr>
              <a:t>Primary Schools: Bishop Patron   120</a:t>
            </a:r>
          </a:p>
        </p:txBody>
      </p:sp>
    </p:spTree>
    <p:extLst>
      <p:ext uri="{BB962C8B-B14F-4D97-AF65-F5344CB8AC3E}">
        <p14:creationId xmlns:p14="http://schemas.microsoft.com/office/powerpoint/2010/main" val="24912589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424936" cy="5649491"/>
          </a:xfrm>
          <a:ln>
            <a:solidFill>
              <a:srgbClr val="00B050"/>
            </a:solidFill>
          </a:ln>
        </p:spPr>
        <p:txBody>
          <a:bodyPr>
            <a:normAutofit/>
          </a:bodyPr>
          <a:lstStyle/>
          <a:p>
            <a:pPr marL="0" lvl="0" indent="0" algn="ctr">
              <a:buNone/>
            </a:pPr>
            <a:r>
              <a:rPr lang="en-IE" b="1" dirty="0">
                <a:solidFill>
                  <a:srgbClr val="00B050"/>
                </a:solidFill>
              </a:rPr>
              <a:t>Council of Priests – Autumn 2017</a:t>
            </a:r>
          </a:p>
          <a:p>
            <a:pPr marL="0" lvl="0" indent="0" algn="ctr">
              <a:buNone/>
            </a:pPr>
            <a:r>
              <a:rPr lang="en-IE" sz="3600" b="1" dirty="0">
                <a:solidFill>
                  <a:srgbClr val="C00000"/>
                </a:solidFill>
              </a:rPr>
              <a:t>An audit/survey aimed at getting some factual information which might give us glimpse into the reality of parish life today.</a:t>
            </a:r>
          </a:p>
          <a:p>
            <a:pPr marL="0" lvl="0" indent="0" algn="ctr">
              <a:buNone/>
            </a:pPr>
            <a:endParaRPr lang="en-IE" sz="1800" b="1" dirty="0">
              <a:solidFill>
                <a:srgbClr val="C00000"/>
              </a:solidFill>
            </a:endParaRPr>
          </a:p>
          <a:p>
            <a:pPr marL="0" lvl="0" indent="0" algn="ctr">
              <a:buNone/>
            </a:pPr>
            <a:r>
              <a:rPr lang="en-IE" sz="3600" b="1" dirty="0">
                <a:solidFill>
                  <a:srgbClr val="C00000"/>
                </a:solidFill>
              </a:rPr>
              <a:t>36/56 Parishes Replied</a:t>
            </a:r>
          </a:p>
          <a:p>
            <a:pPr marL="0" lvl="0" indent="0" algn="ctr">
              <a:buNone/>
            </a:pPr>
            <a:endParaRPr lang="en-IE" sz="2400" b="1" dirty="0">
              <a:solidFill>
                <a:srgbClr val="C00000"/>
              </a:solidFill>
            </a:endParaRPr>
          </a:p>
          <a:p>
            <a:pPr marL="0" lvl="0" indent="0" algn="ctr">
              <a:buNone/>
            </a:pPr>
            <a:r>
              <a:rPr lang="en-IE" b="1" dirty="0"/>
              <a:t>Many thanks to them for their sharing and contributing significantly to our ongoing  </a:t>
            </a:r>
            <a:r>
              <a:rPr lang="en-IE" b="1"/>
              <a:t>discussion on                                                              </a:t>
            </a:r>
            <a:r>
              <a:rPr lang="en-IE" b="1" dirty="0">
                <a:solidFill>
                  <a:srgbClr val="FF0000"/>
                </a:solidFill>
              </a:rPr>
              <a:t>‘Facing the Challenges and Changes Together’. </a:t>
            </a:r>
          </a:p>
        </p:txBody>
      </p:sp>
    </p:spTree>
    <p:extLst>
      <p:ext uri="{BB962C8B-B14F-4D97-AF65-F5344CB8AC3E}">
        <p14:creationId xmlns:p14="http://schemas.microsoft.com/office/powerpoint/2010/main" val="2294555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628650" y="4636802"/>
            <a:ext cx="7886700" cy="1325563"/>
          </a:xfrm>
        </p:spPr>
        <p:txBody>
          <a:bodyPr vert="horz" lIns="91440" tIns="45720" rIns="91440" bIns="45720" rtlCol="0" anchor="ctr">
            <a:normAutofit/>
          </a:bodyPr>
          <a:lstStyle/>
          <a:p>
            <a:r>
              <a:rPr lang="en-US" sz="4400" kern="1200">
                <a:solidFill>
                  <a:schemeClr val="tx1"/>
                </a:solidFill>
                <a:latin typeface="+mj-lt"/>
                <a:ea typeface="+mj-ea"/>
                <a:cs typeface="+mj-cs"/>
              </a:rPr>
              <a:t>Findings of </a:t>
            </a:r>
            <a:br>
              <a:rPr lang="en-US" sz="4400" kern="1200">
                <a:solidFill>
                  <a:schemeClr val="tx1"/>
                </a:solidFill>
                <a:latin typeface="+mj-lt"/>
                <a:ea typeface="+mj-ea"/>
                <a:cs typeface="+mj-cs"/>
              </a:rPr>
            </a:br>
            <a:r>
              <a:rPr lang="en-US" sz="4400" kern="1200">
                <a:solidFill>
                  <a:schemeClr val="tx1"/>
                </a:solidFill>
                <a:latin typeface="+mj-lt"/>
                <a:ea typeface="+mj-ea"/>
                <a:cs typeface="+mj-cs"/>
              </a:rPr>
              <a:t>Survey of Priests</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335227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3" y="450221"/>
            <a:ext cx="3301783"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9C73D2B-63B4-4057-B86F-E4D262544665}"/>
              </a:ext>
            </a:extLst>
          </p:cNvPr>
          <p:cNvSpPr>
            <a:spLocks noGrp="1"/>
          </p:cNvSpPr>
          <p:nvPr>
            <p:ph type="title"/>
          </p:nvPr>
        </p:nvSpPr>
        <p:spPr>
          <a:xfrm>
            <a:off x="591349" y="780655"/>
            <a:ext cx="2813747" cy="3261168"/>
          </a:xfrm>
        </p:spPr>
        <p:txBody>
          <a:bodyPr>
            <a:normAutofit/>
          </a:bodyPr>
          <a:lstStyle/>
          <a:p>
            <a:r>
              <a:rPr lang="en-IE" dirty="0">
                <a:solidFill>
                  <a:srgbClr val="FFFFFF"/>
                </a:solidFill>
              </a:rPr>
              <a:t>Survey of Priests:</a:t>
            </a:r>
            <a:br>
              <a:rPr lang="en-IE" dirty="0">
                <a:solidFill>
                  <a:srgbClr val="FFFFFF"/>
                </a:solidFill>
              </a:rPr>
            </a:br>
            <a:r>
              <a:rPr lang="en-IE" dirty="0">
                <a:solidFill>
                  <a:srgbClr val="FFFFFF"/>
                </a:solidFill>
              </a:rPr>
              <a:t>Two Questions posed</a:t>
            </a:r>
          </a:p>
        </p:txBody>
      </p:sp>
      <p:sp>
        <p:nvSpPr>
          <p:cNvPr id="11" name="Rectangle 10">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458922"/>
            <a:ext cx="1603552" cy="1877811"/>
          </a:xfrm>
          <a:prstGeom prst="rect">
            <a:avLst/>
          </a:prstGeom>
          <a:solidFill>
            <a:srgbClr val="32465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2469002"/>
            <a:ext cx="1609521" cy="1898903"/>
          </a:xfrm>
          <a:prstGeom prst="rect">
            <a:avLst/>
          </a:prstGeom>
          <a:solidFill>
            <a:srgbClr val="FDC05F"/>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A63BACD-B47F-4C92-ADBD-882791475A3C}"/>
              </a:ext>
            </a:extLst>
          </p:cNvPr>
          <p:cNvPicPr/>
          <p:nvPr/>
        </p:nvPicPr>
        <p:blipFill>
          <a:blip r:embed="rId2"/>
          <a:stretch>
            <a:fillRect/>
          </a:stretch>
        </p:blipFill>
        <p:spPr>
          <a:xfrm>
            <a:off x="344190" y="4873837"/>
            <a:ext cx="5006339" cy="1163973"/>
          </a:xfrm>
          <a:prstGeom prst="rect">
            <a:avLst/>
          </a:prstGeom>
        </p:spPr>
      </p:pic>
      <p:sp>
        <p:nvSpPr>
          <p:cNvPr id="15" name="Rectangle 14">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3563" y="450221"/>
            <a:ext cx="3316246"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8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C7CC502-34A4-4E34-B4D9-D49AD8C740B8}"/>
              </a:ext>
            </a:extLst>
          </p:cNvPr>
          <p:cNvSpPr>
            <a:spLocks noGrp="1"/>
          </p:cNvSpPr>
          <p:nvPr>
            <p:ph idx="1"/>
          </p:nvPr>
        </p:nvSpPr>
        <p:spPr>
          <a:xfrm>
            <a:off x="5595335" y="780655"/>
            <a:ext cx="3202122" cy="5475001"/>
          </a:xfrm>
        </p:spPr>
        <p:txBody>
          <a:bodyPr anchor="ctr">
            <a:normAutofit lnSpcReduction="10000"/>
          </a:bodyPr>
          <a:lstStyle/>
          <a:p>
            <a:r>
              <a:rPr lang="en-US" b="1" dirty="0"/>
              <a:t>What areas of your work do you consider core to your ministry? </a:t>
            </a:r>
          </a:p>
          <a:p>
            <a:endParaRPr lang="en-US" b="1" dirty="0"/>
          </a:p>
          <a:p>
            <a:r>
              <a:rPr lang="en-IE" b="1" dirty="0"/>
              <a:t>What areas of your work and ministry would you willingly hand over to lay people?</a:t>
            </a:r>
          </a:p>
          <a:p>
            <a:endParaRPr lang="en-IE" b="1" dirty="0"/>
          </a:p>
          <a:p>
            <a:r>
              <a:rPr lang="en-IE" b="1" dirty="0"/>
              <a:t>78 sampled, 31 responses (40%)</a:t>
            </a:r>
          </a:p>
          <a:p>
            <a:endParaRPr lang="en-IE" sz="2100" dirty="0"/>
          </a:p>
        </p:txBody>
      </p:sp>
    </p:spTree>
    <p:extLst>
      <p:ext uri="{BB962C8B-B14F-4D97-AF65-F5344CB8AC3E}">
        <p14:creationId xmlns:p14="http://schemas.microsoft.com/office/powerpoint/2010/main" val="29331004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C116DF1-75E6-49A1-AD52-29F887592E3F}"/>
              </a:ext>
            </a:extLst>
          </p:cNvPr>
          <p:cNvPicPr/>
          <p:nvPr/>
        </p:nvPicPr>
        <p:blipFill>
          <a:blip r:embed="rId2"/>
          <a:stretch>
            <a:fillRect/>
          </a:stretch>
        </p:blipFill>
        <p:spPr>
          <a:xfrm>
            <a:off x="3295020" y="5396060"/>
            <a:ext cx="5170677" cy="1202182"/>
          </a:xfrm>
          <a:prstGeom prst="rect">
            <a:avLst/>
          </a:prstGeom>
        </p:spPr>
      </p:pic>
      <p:sp>
        <p:nvSpPr>
          <p:cNvPr id="9" name="Rectangle 8">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00" y="-2"/>
            <a:ext cx="3052451"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3DBCAFF-9EA3-44CA-B6FC-4756877E8E58}"/>
              </a:ext>
            </a:extLst>
          </p:cNvPr>
          <p:cNvSpPr>
            <a:spLocks noGrp="1"/>
          </p:cNvSpPr>
          <p:nvPr>
            <p:ph type="title"/>
          </p:nvPr>
        </p:nvSpPr>
        <p:spPr>
          <a:xfrm>
            <a:off x="482600" y="640080"/>
            <a:ext cx="2322320" cy="5613236"/>
          </a:xfrm>
        </p:spPr>
        <p:txBody>
          <a:bodyPr anchor="ctr">
            <a:normAutofit/>
          </a:bodyPr>
          <a:lstStyle/>
          <a:p>
            <a:r>
              <a:rPr lang="en-IE">
                <a:solidFill>
                  <a:srgbClr val="FFFFFF"/>
                </a:solidFill>
              </a:rPr>
              <a:t>Caveats: </a:t>
            </a:r>
          </a:p>
        </p:txBody>
      </p:sp>
      <p:sp>
        <p:nvSpPr>
          <p:cNvPr id="3" name="Content Placeholder 2">
            <a:extLst>
              <a:ext uri="{FF2B5EF4-FFF2-40B4-BE49-F238E27FC236}">
                <a16:creationId xmlns:a16="http://schemas.microsoft.com/office/drawing/2014/main" id="{48A7956C-6976-4222-918B-9A6D0A813DD5}"/>
              </a:ext>
            </a:extLst>
          </p:cNvPr>
          <p:cNvSpPr>
            <a:spLocks noGrp="1"/>
          </p:cNvSpPr>
          <p:nvPr>
            <p:ph idx="1"/>
          </p:nvPr>
        </p:nvSpPr>
        <p:spPr>
          <a:xfrm>
            <a:off x="3164115" y="0"/>
            <a:ext cx="5825140" cy="5950634"/>
          </a:xfrm>
        </p:spPr>
        <p:txBody>
          <a:bodyPr anchor="ctr">
            <a:noAutofit/>
          </a:bodyPr>
          <a:lstStyle/>
          <a:p>
            <a:pPr>
              <a:buClr>
                <a:srgbClr val="FF0000"/>
              </a:buClr>
            </a:pPr>
            <a:r>
              <a:rPr lang="en-IE" dirty="0"/>
              <a:t>A snapshot in time</a:t>
            </a:r>
          </a:p>
          <a:p>
            <a:pPr>
              <a:buClr>
                <a:srgbClr val="FF0000"/>
              </a:buClr>
            </a:pPr>
            <a:r>
              <a:rPr lang="en-IE" dirty="0"/>
              <a:t>Questions can appear to compartmentalise priestly identity rather than view it in its ‘wholeness’</a:t>
            </a:r>
          </a:p>
          <a:p>
            <a:pPr>
              <a:buClr>
                <a:srgbClr val="FF0000"/>
              </a:buClr>
            </a:pPr>
            <a:r>
              <a:rPr lang="en-IE" dirty="0"/>
              <a:t>Alongside personal preferences, there is also the vision of Catholic  priesthood held by the Church </a:t>
            </a:r>
          </a:p>
          <a:p>
            <a:pPr>
              <a:buClr>
                <a:srgbClr val="FF0000"/>
              </a:buClr>
            </a:pPr>
            <a:r>
              <a:rPr lang="en-IE" dirty="0"/>
              <a:t>Questions bring into play tensions between… </a:t>
            </a:r>
          </a:p>
          <a:p>
            <a:pPr>
              <a:buClr>
                <a:srgbClr val="FF0000"/>
              </a:buClr>
              <a:buFont typeface="Wingdings" panose="05000000000000000000" pitchFamily="2" charset="2"/>
              <a:buChar char="ü"/>
            </a:pPr>
            <a:r>
              <a:rPr lang="en-IE" dirty="0"/>
              <a:t>	</a:t>
            </a:r>
            <a:r>
              <a:rPr lang="en-IE" i="1" dirty="0"/>
              <a:t>Sharing with and handing 	over to lay people</a:t>
            </a:r>
          </a:p>
          <a:p>
            <a:pPr>
              <a:buClr>
                <a:srgbClr val="FF0000"/>
              </a:buClr>
              <a:buFont typeface="Wingdings" panose="05000000000000000000" pitchFamily="2" charset="2"/>
              <a:buChar char="ü"/>
            </a:pPr>
            <a:r>
              <a:rPr lang="en-IE" i="1" dirty="0"/>
              <a:t>	‘Handing over’ tasks and 	ultimate ‘responsibility’</a:t>
            </a:r>
          </a:p>
        </p:txBody>
      </p:sp>
    </p:spTree>
    <p:extLst>
      <p:ext uri="{BB962C8B-B14F-4D97-AF65-F5344CB8AC3E}">
        <p14:creationId xmlns:p14="http://schemas.microsoft.com/office/powerpoint/2010/main" val="19156056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7C7CE6D9-E52B-4FD0-95FF-1BFEF7F193CC}"/>
              </a:ext>
            </a:extLst>
          </p:cNvPr>
          <p:cNvGraphicFramePr/>
          <p:nvPr>
            <p:extLst>
              <p:ext uri="{D42A27DB-BD31-4B8C-83A1-F6EECF244321}">
                <p14:modId xmlns:p14="http://schemas.microsoft.com/office/powerpoint/2010/main" val="2590316145"/>
              </p:ext>
            </p:extLst>
          </p:nvPr>
        </p:nvGraphicFramePr>
        <p:xfrm>
          <a:off x="0" y="-98474"/>
          <a:ext cx="9664505"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92511630"/>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7EC3-BAD2-4AA9-8C68-EAD0D7403436}"/>
              </a:ext>
            </a:extLst>
          </p:cNvPr>
          <p:cNvSpPr>
            <a:spLocks noGrp="1"/>
          </p:cNvSpPr>
          <p:nvPr>
            <p:ph type="title"/>
          </p:nvPr>
        </p:nvSpPr>
        <p:spPr>
          <a:xfrm>
            <a:off x="652389" y="351058"/>
            <a:ext cx="7886700" cy="1325563"/>
          </a:xfrm>
        </p:spPr>
        <p:txBody>
          <a:bodyPr/>
          <a:lstStyle/>
          <a:p>
            <a:r>
              <a:rPr lang="en-IE" dirty="0">
                <a:solidFill>
                  <a:srgbClr val="FF0000"/>
                </a:solidFill>
              </a:rPr>
              <a:t>Other mentions…</a:t>
            </a:r>
          </a:p>
        </p:txBody>
      </p:sp>
      <p:sp>
        <p:nvSpPr>
          <p:cNvPr id="3" name="Content Placeholder 2">
            <a:extLst>
              <a:ext uri="{FF2B5EF4-FFF2-40B4-BE49-F238E27FC236}">
                <a16:creationId xmlns:a16="http://schemas.microsoft.com/office/drawing/2014/main" id="{1CDB8774-F324-4E52-8573-4B550F81D948}"/>
              </a:ext>
            </a:extLst>
          </p:cNvPr>
          <p:cNvSpPr>
            <a:spLocks noGrp="1"/>
          </p:cNvSpPr>
          <p:nvPr>
            <p:ph idx="1"/>
          </p:nvPr>
        </p:nvSpPr>
        <p:spPr/>
        <p:txBody>
          <a:bodyPr/>
          <a:lstStyle/>
          <a:p>
            <a:r>
              <a:rPr lang="en-IE" dirty="0"/>
              <a:t>Nurturing personal Prayer and faith (2)</a:t>
            </a:r>
          </a:p>
          <a:p>
            <a:r>
              <a:rPr lang="en-IE" dirty="0"/>
              <a:t>Fraternity with priests in the parish, surrounding parishes and diocese. (1)</a:t>
            </a:r>
          </a:p>
        </p:txBody>
      </p:sp>
      <p:pic>
        <p:nvPicPr>
          <p:cNvPr id="4" name="Picture 3">
            <a:extLst>
              <a:ext uri="{FF2B5EF4-FFF2-40B4-BE49-F238E27FC236}">
                <a16:creationId xmlns:a16="http://schemas.microsoft.com/office/drawing/2014/main" id="{D6424A81-F67F-44D0-B87C-817541C80616}"/>
              </a:ext>
            </a:extLst>
          </p:cNvPr>
          <p:cNvPicPr/>
          <p:nvPr/>
        </p:nvPicPr>
        <p:blipFill>
          <a:blip r:embed="rId2"/>
          <a:stretch>
            <a:fillRect/>
          </a:stretch>
        </p:blipFill>
        <p:spPr>
          <a:xfrm>
            <a:off x="0" y="5093970"/>
            <a:ext cx="9144000" cy="1764030"/>
          </a:xfrm>
          <a:prstGeom prst="rect">
            <a:avLst/>
          </a:prstGeom>
        </p:spPr>
      </p:pic>
    </p:spTree>
    <p:extLst>
      <p:ext uri="{BB962C8B-B14F-4D97-AF65-F5344CB8AC3E}">
        <p14:creationId xmlns:p14="http://schemas.microsoft.com/office/powerpoint/2010/main" val="1207912869"/>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858219B-F783-4A2C-B4F5-7161BFF92789}"/>
              </a:ext>
            </a:extLst>
          </p:cNvPr>
          <p:cNvPicPr/>
          <p:nvPr/>
        </p:nvPicPr>
        <p:blipFill>
          <a:blip r:embed="rId2"/>
          <a:stretch>
            <a:fillRect/>
          </a:stretch>
        </p:blipFill>
        <p:spPr>
          <a:xfrm>
            <a:off x="0" y="5093970"/>
            <a:ext cx="9144000" cy="1764030"/>
          </a:xfrm>
          <a:prstGeom prst="rect">
            <a:avLst/>
          </a:prstGeom>
        </p:spPr>
      </p:pic>
      <p:graphicFrame>
        <p:nvGraphicFramePr>
          <p:cNvPr id="4" name="Chart 3">
            <a:extLst>
              <a:ext uri="{FF2B5EF4-FFF2-40B4-BE49-F238E27FC236}">
                <a16:creationId xmlns:a16="http://schemas.microsoft.com/office/drawing/2014/main" id="{DB7C2C61-907D-4AEC-9A1E-41EBCE244503}"/>
              </a:ext>
            </a:extLst>
          </p:cNvPr>
          <p:cNvGraphicFramePr/>
          <p:nvPr>
            <p:extLst>
              <p:ext uri="{D42A27DB-BD31-4B8C-83A1-F6EECF244321}">
                <p14:modId xmlns:p14="http://schemas.microsoft.com/office/powerpoint/2010/main" val="2662342558"/>
              </p:ext>
            </p:extLst>
          </p:nvPr>
        </p:nvGraphicFramePr>
        <p:xfrm>
          <a:off x="548639" y="0"/>
          <a:ext cx="8356209" cy="582402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7F1E1044-A6A0-4997-AA03-04C631B2698E}"/>
              </a:ext>
            </a:extLst>
          </p:cNvPr>
          <p:cNvSpPr txBox="1"/>
          <p:nvPr/>
        </p:nvSpPr>
        <p:spPr>
          <a:xfrm>
            <a:off x="2919047" y="5641146"/>
            <a:ext cx="6344529" cy="923330"/>
          </a:xfrm>
          <a:prstGeom prst="rect">
            <a:avLst/>
          </a:prstGeom>
          <a:noFill/>
        </p:spPr>
        <p:txBody>
          <a:bodyPr wrap="square" rtlCol="0">
            <a:spAutoFit/>
          </a:bodyPr>
          <a:lstStyle/>
          <a:p>
            <a:r>
              <a:rPr lang="en-IE" dirty="0">
                <a:solidFill>
                  <a:srgbClr val="FF0000"/>
                </a:solidFill>
              </a:rPr>
              <a:t>*In context of importance of school chaplaincy/ presence of 42%</a:t>
            </a:r>
            <a:r>
              <a:rPr lang="en-IE" dirty="0"/>
              <a:t>	</a:t>
            </a:r>
          </a:p>
          <a:p>
            <a:r>
              <a:rPr lang="en-IE" dirty="0"/>
              <a:t>			</a:t>
            </a:r>
          </a:p>
        </p:txBody>
      </p:sp>
    </p:spTree>
    <p:extLst>
      <p:ext uri="{BB962C8B-B14F-4D97-AF65-F5344CB8AC3E}">
        <p14:creationId xmlns:p14="http://schemas.microsoft.com/office/powerpoint/2010/main" val="2876685667"/>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B3172C-09E1-408A-990B-2DC30AC7283A}"/>
              </a:ext>
            </a:extLst>
          </p:cNvPr>
          <p:cNvPicPr/>
          <p:nvPr/>
        </p:nvPicPr>
        <p:blipFill>
          <a:blip r:embed="rId2"/>
          <a:stretch>
            <a:fillRect/>
          </a:stretch>
        </p:blipFill>
        <p:spPr>
          <a:xfrm>
            <a:off x="0" y="5093970"/>
            <a:ext cx="9144000" cy="1764030"/>
          </a:xfrm>
          <a:prstGeom prst="rect">
            <a:avLst/>
          </a:prstGeom>
        </p:spPr>
      </p:pic>
      <p:sp>
        <p:nvSpPr>
          <p:cNvPr id="2" name="Title 1">
            <a:extLst>
              <a:ext uri="{FF2B5EF4-FFF2-40B4-BE49-F238E27FC236}">
                <a16:creationId xmlns:a16="http://schemas.microsoft.com/office/drawing/2014/main" id="{7B257EC3-BAD2-4AA9-8C68-EAD0D7403436}"/>
              </a:ext>
            </a:extLst>
          </p:cNvPr>
          <p:cNvSpPr>
            <a:spLocks noGrp="1"/>
          </p:cNvSpPr>
          <p:nvPr>
            <p:ph type="title"/>
          </p:nvPr>
        </p:nvSpPr>
        <p:spPr>
          <a:xfrm>
            <a:off x="652389" y="351058"/>
            <a:ext cx="7886700" cy="1325563"/>
          </a:xfrm>
        </p:spPr>
        <p:txBody>
          <a:bodyPr/>
          <a:lstStyle/>
          <a:p>
            <a:r>
              <a:rPr lang="en-IE" dirty="0">
                <a:solidFill>
                  <a:srgbClr val="FF0000"/>
                </a:solidFill>
              </a:rPr>
              <a:t>Other mentions…</a:t>
            </a:r>
          </a:p>
        </p:txBody>
      </p:sp>
      <p:sp>
        <p:nvSpPr>
          <p:cNvPr id="3" name="Content Placeholder 2">
            <a:extLst>
              <a:ext uri="{FF2B5EF4-FFF2-40B4-BE49-F238E27FC236}">
                <a16:creationId xmlns:a16="http://schemas.microsoft.com/office/drawing/2014/main" id="{1CDB8774-F324-4E52-8573-4B550F81D948}"/>
              </a:ext>
            </a:extLst>
          </p:cNvPr>
          <p:cNvSpPr>
            <a:spLocks noGrp="1"/>
          </p:cNvSpPr>
          <p:nvPr>
            <p:ph idx="1"/>
          </p:nvPr>
        </p:nvSpPr>
        <p:spPr/>
        <p:txBody>
          <a:bodyPr/>
          <a:lstStyle/>
          <a:p>
            <a:r>
              <a:rPr lang="en-IE" dirty="0"/>
              <a:t>Outreach to non Mass attenders</a:t>
            </a:r>
          </a:p>
          <a:p>
            <a:r>
              <a:rPr lang="en-IE" dirty="0"/>
              <a:t>Evening funeral services</a:t>
            </a:r>
          </a:p>
          <a:p>
            <a:r>
              <a:rPr lang="en-IE" dirty="0"/>
              <a:t>Secretarial (newsletter, office calls etc.) (2)</a:t>
            </a:r>
          </a:p>
          <a:p>
            <a:r>
              <a:rPr lang="en-IE" dirty="0"/>
              <a:t>Assist in house visitation</a:t>
            </a:r>
          </a:p>
          <a:p>
            <a:r>
              <a:rPr lang="en-IE" dirty="0"/>
              <a:t>Youth work (2)</a:t>
            </a:r>
          </a:p>
          <a:p>
            <a:r>
              <a:rPr lang="en-IE" dirty="0"/>
              <a:t>Prayer groups</a:t>
            </a:r>
          </a:p>
          <a:p>
            <a:r>
              <a:rPr lang="en-IE" dirty="0"/>
              <a:t>Responsibility for all parish policies</a:t>
            </a:r>
          </a:p>
        </p:txBody>
      </p:sp>
    </p:spTree>
    <p:extLst>
      <p:ext uri="{BB962C8B-B14F-4D97-AF65-F5344CB8AC3E}">
        <p14:creationId xmlns:p14="http://schemas.microsoft.com/office/powerpoint/2010/main" val="812296905"/>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1DFF9A-5911-4E3E-8A20-60C1B7C14D52}"/>
              </a:ext>
            </a:extLst>
          </p:cNvPr>
          <p:cNvPicPr/>
          <p:nvPr/>
        </p:nvPicPr>
        <p:blipFill>
          <a:blip r:embed="rId2"/>
          <a:stretch>
            <a:fillRect/>
          </a:stretch>
        </p:blipFill>
        <p:spPr>
          <a:xfrm>
            <a:off x="0" y="5093970"/>
            <a:ext cx="9144000" cy="1764030"/>
          </a:xfrm>
          <a:prstGeom prst="rect">
            <a:avLst/>
          </a:prstGeom>
        </p:spPr>
      </p:pic>
      <p:sp>
        <p:nvSpPr>
          <p:cNvPr id="2" name="Title 1">
            <a:extLst>
              <a:ext uri="{FF2B5EF4-FFF2-40B4-BE49-F238E27FC236}">
                <a16:creationId xmlns:a16="http://schemas.microsoft.com/office/drawing/2014/main" id="{D7AFFD17-DD9C-46B4-8EC5-D88793A7D664}"/>
              </a:ext>
            </a:extLst>
          </p:cNvPr>
          <p:cNvSpPr>
            <a:spLocks noGrp="1"/>
          </p:cNvSpPr>
          <p:nvPr>
            <p:ph type="title"/>
          </p:nvPr>
        </p:nvSpPr>
        <p:spPr>
          <a:xfrm>
            <a:off x="112542" y="18255"/>
            <a:ext cx="8402808" cy="882077"/>
          </a:xfrm>
        </p:spPr>
        <p:txBody>
          <a:bodyPr/>
          <a:lstStyle/>
          <a:p>
            <a:r>
              <a:rPr lang="en-IE" dirty="0">
                <a:solidFill>
                  <a:srgbClr val="FF0000"/>
                </a:solidFill>
              </a:rPr>
              <a:t>Some Key comments:</a:t>
            </a:r>
          </a:p>
        </p:txBody>
      </p:sp>
      <p:sp>
        <p:nvSpPr>
          <p:cNvPr id="3" name="Content Placeholder 2">
            <a:extLst>
              <a:ext uri="{FF2B5EF4-FFF2-40B4-BE49-F238E27FC236}">
                <a16:creationId xmlns:a16="http://schemas.microsoft.com/office/drawing/2014/main" id="{CFEDBA94-557C-4EFA-9A36-BC59C181006D}"/>
              </a:ext>
            </a:extLst>
          </p:cNvPr>
          <p:cNvSpPr>
            <a:spLocks noGrp="1"/>
          </p:cNvSpPr>
          <p:nvPr>
            <p:ph idx="1"/>
          </p:nvPr>
        </p:nvSpPr>
        <p:spPr>
          <a:xfrm>
            <a:off x="112542" y="900332"/>
            <a:ext cx="8402808" cy="5205046"/>
          </a:xfrm>
        </p:spPr>
        <p:txBody>
          <a:bodyPr/>
          <a:lstStyle/>
          <a:p>
            <a:r>
              <a:rPr lang="en-IE" dirty="0"/>
              <a:t>I don’t think the future of our diocese lies in separating out tasks, one set to be carried out by a priest and another by a lay person(s). I believe that the future of our diocese lies in closer working together…</a:t>
            </a:r>
          </a:p>
          <a:p>
            <a:endParaRPr lang="en-IE" dirty="0"/>
          </a:p>
          <a:p>
            <a:r>
              <a:rPr lang="en-IE" dirty="0"/>
              <a:t>We have witnessed an increasingly hierarchical model of accountability…around safeguarding, finance, data protection, engendering a culture of minding your back – if I am the one who is ultimately </a:t>
            </a:r>
            <a:r>
              <a:rPr lang="en-IE" b="1" u="sng" dirty="0"/>
              <a:t>responsible</a:t>
            </a:r>
            <a:r>
              <a:rPr lang="en-IE" dirty="0"/>
              <a:t>, I am going to have to do it myself.</a:t>
            </a:r>
          </a:p>
        </p:txBody>
      </p:sp>
    </p:spTree>
    <p:extLst>
      <p:ext uri="{BB962C8B-B14F-4D97-AF65-F5344CB8AC3E}">
        <p14:creationId xmlns:p14="http://schemas.microsoft.com/office/powerpoint/2010/main" val="4016593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628650" y="4636802"/>
            <a:ext cx="7886700" cy="1325563"/>
          </a:xfrm>
        </p:spPr>
        <p:txBody>
          <a:bodyPr vert="horz" lIns="91440" tIns="45720" rIns="91440" bIns="45720" rtlCol="0" anchor="ctr">
            <a:normAutofit/>
          </a:bodyPr>
          <a:lstStyle/>
          <a:p>
            <a:r>
              <a:rPr lang="en-US" sz="4400" kern="1200" dirty="0">
                <a:solidFill>
                  <a:schemeClr val="tx1"/>
                </a:solidFill>
                <a:latin typeface="+mj-lt"/>
                <a:ea typeface="+mj-ea"/>
                <a:cs typeface="+mj-cs"/>
              </a:rPr>
              <a:t>Naming Some of </a:t>
            </a:r>
            <a:br>
              <a:rPr lang="en-US" sz="4400" kern="1200" dirty="0">
                <a:solidFill>
                  <a:schemeClr val="tx1"/>
                </a:solidFill>
                <a:latin typeface="+mj-lt"/>
                <a:ea typeface="+mj-ea"/>
                <a:cs typeface="+mj-cs"/>
              </a:rPr>
            </a:br>
            <a:r>
              <a:rPr lang="en-US" sz="4400" kern="1200" dirty="0">
                <a:solidFill>
                  <a:schemeClr val="tx1"/>
                </a:solidFill>
                <a:latin typeface="+mj-lt"/>
                <a:ea typeface="+mj-ea"/>
                <a:cs typeface="+mj-cs"/>
              </a:rPr>
              <a:t>Our Current Reality</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9240103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628650" y="4636802"/>
            <a:ext cx="7886700" cy="1325563"/>
          </a:xfrm>
        </p:spPr>
        <p:txBody>
          <a:bodyPr vert="horz" lIns="91440" tIns="45720" rIns="91440" bIns="45720" rtlCol="0" anchor="ctr">
            <a:normAutofit/>
          </a:bodyPr>
          <a:lstStyle/>
          <a:p>
            <a:r>
              <a:rPr lang="en-US" sz="4400" kern="1200" dirty="0">
                <a:solidFill>
                  <a:schemeClr val="tx1"/>
                </a:solidFill>
                <a:latin typeface="+mj-lt"/>
                <a:ea typeface="+mj-ea"/>
                <a:cs typeface="+mj-cs"/>
              </a:rPr>
              <a:t>Findings of </a:t>
            </a:r>
            <a:br>
              <a:rPr lang="en-US" sz="4400" kern="1200" dirty="0">
                <a:solidFill>
                  <a:schemeClr val="tx1"/>
                </a:solidFill>
                <a:latin typeface="+mj-lt"/>
                <a:ea typeface="+mj-ea"/>
                <a:cs typeface="+mj-cs"/>
              </a:rPr>
            </a:br>
            <a:r>
              <a:rPr lang="en-US" sz="4400" kern="1200">
                <a:solidFill>
                  <a:schemeClr val="tx1"/>
                </a:solidFill>
                <a:latin typeface="+mj-lt"/>
                <a:ea typeface="+mj-ea"/>
                <a:cs typeface="+mj-cs"/>
              </a:rPr>
              <a:t>Focus </a:t>
            </a:r>
            <a:r>
              <a:rPr lang="en-US" sz="4400"/>
              <a:t>Group </a:t>
            </a:r>
            <a:r>
              <a:rPr lang="en-US" sz="4400" dirty="0"/>
              <a:t>Conversations</a:t>
            </a:r>
            <a:endParaRPr lang="en-US" sz="4400" kern="1200" dirty="0">
              <a:solidFill>
                <a:schemeClr val="tx1"/>
              </a:solidFill>
              <a:latin typeface="+mj-lt"/>
              <a:ea typeface="+mj-ea"/>
              <a:cs typeface="+mj-cs"/>
            </a:endParaRP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16826433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00" y="-2"/>
            <a:ext cx="3052451"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A84D05-2D42-41D8-920E-E9491DD27FD1}"/>
              </a:ext>
            </a:extLst>
          </p:cNvPr>
          <p:cNvSpPr>
            <a:spLocks noGrp="1"/>
          </p:cNvSpPr>
          <p:nvPr>
            <p:ph type="title"/>
          </p:nvPr>
        </p:nvSpPr>
        <p:spPr>
          <a:xfrm>
            <a:off x="482600" y="640080"/>
            <a:ext cx="2322320" cy="5613236"/>
          </a:xfrm>
        </p:spPr>
        <p:txBody>
          <a:bodyPr anchor="ctr">
            <a:normAutofit/>
          </a:bodyPr>
          <a:lstStyle/>
          <a:p>
            <a:r>
              <a:rPr lang="en-IE" dirty="0">
                <a:solidFill>
                  <a:srgbClr val="FFFFFF"/>
                </a:solidFill>
              </a:rPr>
              <a:t>Method</a:t>
            </a:r>
          </a:p>
        </p:txBody>
      </p:sp>
      <p:sp>
        <p:nvSpPr>
          <p:cNvPr id="3" name="Content Placeholder 2">
            <a:extLst>
              <a:ext uri="{FF2B5EF4-FFF2-40B4-BE49-F238E27FC236}">
                <a16:creationId xmlns:a16="http://schemas.microsoft.com/office/drawing/2014/main" id="{4F3A0A59-1504-4B4C-B86B-231856B3F2CD}"/>
              </a:ext>
            </a:extLst>
          </p:cNvPr>
          <p:cNvSpPr>
            <a:spLocks noGrp="1"/>
          </p:cNvSpPr>
          <p:nvPr>
            <p:ph idx="1"/>
          </p:nvPr>
        </p:nvSpPr>
        <p:spPr>
          <a:xfrm>
            <a:off x="3295020" y="176453"/>
            <a:ext cx="5848980" cy="5717910"/>
          </a:xfrm>
        </p:spPr>
        <p:txBody>
          <a:bodyPr anchor="ctr">
            <a:normAutofit lnSpcReduction="10000"/>
          </a:bodyPr>
          <a:lstStyle/>
          <a:p>
            <a:r>
              <a:rPr lang="en-IE" sz="2400" dirty="0"/>
              <a:t>Three meetings: Portlaoise, Graiguecullen, Newbridge</a:t>
            </a:r>
          </a:p>
          <a:p>
            <a:r>
              <a:rPr lang="en-IE" sz="2400" dirty="0"/>
              <a:t>Mixed groups: priests, parish staff, involved lay people</a:t>
            </a:r>
          </a:p>
          <a:p>
            <a:r>
              <a:rPr lang="en-IE" sz="2400" dirty="0"/>
              <a:t>Focus: seeking a proactive response from two recommendations from ‘Facing changes and challenges together’ :</a:t>
            </a:r>
          </a:p>
          <a:p>
            <a:endParaRPr lang="en-IE" sz="2400" dirty="0"/>
          </a:p>
          <a:p>
            <a:pPr marL="457200" indent="-457200">
              <a:buAutoNum type="arabicParenR"/>
            </a:pPr>
            <a:r>
              <a:rPr lang="en-IE" sz="2400" dirty="0"/>
              <a:t>from the summer of 2019 every priest who so wishes and who has reached the age of 75, can stand down from all parish administration work</a:t>
            </a:r>
          </a:p>
          <a:p>
            <a:pPr marL="457200" indent="-457200">
              <a:buAutoNum type="arabicParenR"/>
            </a:pPr>
            <a:r>
              <a:rPr lang="en-IE" sz="2400" dirty="0"/>
              <a:t>every parish have a team of lay people working towards the shared goal of collaborative leadership by the Autumn of 2018</a:t>
            </a:r>
          </a:p>
          <a:p>
            <a:endParaRPr lang="en-IE" sz="1700" dirty="0"/>
          </a:p>
        </p:txBody>
      </p:sp>
      <p:pic>
        <p:nvPicPr>
          <p:cNvPr id="4" name="Picture 3">
            <a:extLst>
              <a:ext uri="{FF2B5EF4-FFF2-40B4-BE49-F238E27FC236}">
                <a16:creationId xmlns:a16="http://schemas.microsoft.com/office/drawing/2014/main" id="{C9700820-8AB4-4F29-A150-C28748FA7427}"/>
              </a:ext>
            </a:extLst>
          </p:cNvPr>
          <p:cNvPicPr/>
          <p:nvPr/>
        </p:nvPicPr>
        <p:blipFill>
          <a:blip r:embed="rId2"/>
          <a:stretch>
            <a:fillRect/>
          </a:stretch>
        </p:blipFill>
        <p:spPr>
          <a:xfrm>
            <a:off x="3535051" y="5486399"/>
            <a:ext cx="5170677" cy="1202182"/>
          </a:xfrm>
          <a:prstGeom prst="rect">
            <a:avLst/>
          </a:prstGeom>
        </p:spPr>
      </p:pic>
    </p:spTree>
    <p:extLst>
      <p:ext uri="{BB962C8B-B14F-4D97-AF65-F5344CB8AC3E}">
        <p14:creationId xmlns:p14="http://schemas.microsoft.com/office/powerpoint/2010/main" val="1515129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7">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3" y="450221"/>
            <a:ext cx="3301783"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2190906-D2C7-4502-93DE-D23B9E56EBDB}"/>
              </a:ext>
            </a:extLst>
          </p:cNvPr>
          <p:cNvSpPr>
            <a:spLocks noGrp="1"/>
          </p:cNvSpPr>
          <p:nvPr>
            <p:ph type="title"/>
          </p:nvPr>
        </p:nvSpPr>
        <p:spPr>
          <a:xfrm>
            <a:off x="591349" y="780655"/>
            <a:ext cx="2813747" cy="3261168"/>
          </a:xfrm>
        </p:spPr>
        <p:txBody>
          <a:bodyPr>
            <a:normAutofit/>
          </a:bodyPr>
          <a:lstStyle/>
          <a:p>
            <a:r>
              <a:rPr lang="en-IE">
                <a:solidFill>
                  <a:srgbClr val="FFFFFF"/>
                </a:solidFill>
              </a:rPr>
              <a:t>The common Strands</a:t>
            </a:r>
          </a:p>
        </p:txBody>
      </p:sp>
      <p:sp>
        <p:nvSpPr>
          <p:cNvPr id="20" name="Rectangle 1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458922"/>
            <a:ext cx="1603552" cy="1877811"/>
          </a:xfrm>
          <a:prstGeom prst="rect">
            <a:avLst/>
          </a:prstGeom>
          <a:solidFill>
            <a:srgbClr val="32465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2469002"/>
            <a:ext cx="1609521" cy="1898903"/>
          </a:xfrm>
          <a:prstGeom prst="rect">
            <a:avLst/>
          </a:prstGeom>
          <a:solidFill>
            <a:srgbClr val="FDC05F"/>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0A7285-209D-42C4-AF76-B99C8496A45B}"/>
              </a:ext>
            </a:extLst>
          </p:cNvPr>
          <p:cNvPicPr/>
          <p:nvPr/>
        </p:nvPicPr>
        <p:blipFill>
          <a:blip r:embed="rId2"/>
          <a:stretch>
            <a:fillRect/>
          </a:stretch>
        </p:blipFill>
        <p:spPr>
          <a:xfrm>
            <a:off x="344190" y="4873837"/>
            <a:ext cx="5006339" cy="1163973"/>
          </a:xfrm>
          <a:prstGeom prst="rect">
            <a:avLst/>
          </a:prstGeom>
        </p:spPr>
      </p:pic>
      <p:sp>
        <p:nvSpPr>
          <p:cNvPr id="24" name="Rectangle 2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3563" y="450221"/>
            <a:ext cx="3316246"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8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F9479D2-B7CA-4308-B6B0-A4C2B42B9E49}"/>
              </a:ext>
            </a:extLst>
          </p:cNvPr>
          <p:cNvSpPr>
            <a:spLocks noGrp="1"/>
          </p:cNvSpPr>
          <p:nvPr>
            <p:ph idx="1"/>
          </p:nvPr>
        </p:nvSpPr>
        <p:spPr>
          <a:xfrm>
            <a:off x="5710956" y="894244"/>
            <a:ext cx="2861460" cy="5048417"/>
          </a:xfrm>
        </p:spPr>
        <p:txBody>
          <a:bodyPr anchor="ctr">
            <a:normAutofit/>
          </a:bodyPr>
          <a:lstStyle/>
          <a:p>
            <a:r>
              <a:rPr lang="en-IE" sz="2100" dirty="0"/>
              <a:t>Parish Administration and finance</a:t>
            </a:r>
          </a:p>
          <a:p>
            <a:r>
              <a:rPr lang="en-IE" sz="2100" dirty="0"/>
              <a:t>Priestly identity and leadership</a:t>
            </a:r>
          </a:p>
          <a:p>
            <a:r>
              <a:rPr lang="en-IE" sz="2100" dirty="0"/>
              <a:t>Rediscovering the mission of the parish and of parishioners: Evangelisation – cultural context</a:t>
            </a:r>
          </a:p>
          <a:p>
            <a:r>
              <a:rPr lang="en-IE" sz="2100" dirty="0"/>
              <a:t>Sharing leadership</a:t>
            </a:r>
          </a:p>
          <a:p>
            <a:r>
              <a:rPr lang="en-IE" sz="2100" dirty="0"/>
              <a:t>Formation and training</a:t>
            </a:r>
          </a:p>
          <a:p>
            <a:endParaRPr lang="en-IE" sz="2100" dirty="0"/>
          </a:p>
        </p:txBody>
      </p:sp>
    </p:spTree>
    <p:extLst>
      <p:ext uri="{BB962C8B-B14F-4D97-AF65-F5344CB8AC3E}">
        <p14:creationId xmlns:p14="http://schemas.microsoft.com/office/powerpoint/2010/main" val="3698714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C1D0DB8-0E78-4217-8FB8-306521988B71}"/>
              </a:ext>
            </a:extLst>
          </p:cNvPr>
          <p:cNvSpPr>
            <a:spLocks noGrp="1"/>
          </p:cNvSpPr>
          <p:nvPr>
            <p:ph type="title"/>
          </p:nvPr>
        </p:nvSpPr>
        <p:spPr>
          <a:xfrm>
            <a:off x="130629" y="2053641"/>
            <a:ext cx="3840795" cy="2760098"/>
          </a:xfrm>
        </p:spPr>
        <p:txBody>
          <a:bodyPr>
            <a:normAutofit/>
          </a:bodyPr>
          <a:lstStyle/>
          <a:p>
            <a:r>
              <a:rPr lang="en-IE" dirty="0">
                <a:solidFill>
                  <a:srgbClr val="FFFFFF"/>
                </a:solidFill>
              </a:rPr>
              <a:t>Parish  Administration and Finance</a:t>
            </a:r>
          </a:p>
        </p:txBody>
      </p:sp>
      <p:sp>
        <p:nvSpPr>
          <p:cNvPr id="3" name="Content Placeholder 2">
            <a:extLst>
              <a:ext uri="{FF2B5EF4-FFF2-40B4-BE49-F238E27FC236}">
                <a16:creationId xmlns:a16="http://schemas.microsoft.com/office/drawing/2014/main" id="{85EA0133-F1FC-4C8C-A47F-758AED5DAAC3}"/>
              </a:ext>
            </a:extLst>
          </p:cNvPr>
          <p:cNvSpPr>
            <a:spLocks noGrp="1"/>
          </p:cNvSpPr>
          <p:nvPr>
            <p:ph idx="1"/>
          </p:nvPr>
        </p:nvSpPr>
        <p:spPr>
          <a:xfrm>
            <a:off x="4567930" y="801866"/>
            <a:ext cx="3979563" cy="5230634"/>
          </a:xfrm>
        </p:spPr>
        <p:txBody>
          <a:bodyPr anchor="ctr">
            <a:normAutofit/>
          </a:bodyPr>
          <a:lstStyle/>
          <a:p>
            <a:r>
              <a:rPr lang="en-IE" sz="2100" b="1" dirty="0">
                <a:solidFill>
                  <a:srgbClr val="000000"/>
                </a:solidFill>
              </a:rPr>
              <a:t>Recommendation 1:</a:t>
            </a:r>
            <a:r>
              <a:rPr lang="en-IE" sz="2100" dirty="0">
                <a:solidFill>
                  <a:srgbClr val="000000"/>
                </a:solidFill>
              </a:rPr>
              <a:t> actively explore the aim of relieving priests of as much administration work as is possible in civil and canonical law, before the age of 75</a:t>
            </a:r>
          </a:p>
          <a:p>
            <a:r>
              <a:rPr lang="en-IE" sz="2100" b="1" dirty="0">
                <a:solidFill>
                  <a:srgbClr val="000000"/>
                </a:solidFill>
              </a:rPr>
              <a:t>Recommendation 2:</a:t>
            </a:r>
            <a:r>
              <a:rPr lang="en-IE" sz="2100" dirty="0">
                <a:solidFill>
                  <a:srgbClr val="000000"/>
                </a:solidFill>
              </a:rPr>
              <a:t> Active co-operation between parishes regarding administrative and secretarial support</a:t>
            </a:r>
          </a:p>
          <a:p>
            <a:r>
              <a:rPr lang="en-IE" sz="2100" b="1" dirty="0">
                <a:solidFill>
                  <a:srgbClr val="000000"/>
                </a:solidFill>
              </a:rPr>
              <a:t>Recommendation 3:</a:t>
            </a:r>
            <a:r>
              <a:rPr lang="en-IE" sz="2100" dirty="0">
                <a:solidFill>
                  <a:srgbClr val="000000"/>
                </a:solidFill>
              </a:rPr>
              <a:t> Exploration of volunteer roles in administration as well as paid (</a:t>
            </a:r>
            <a:r>
              <a:rPr lang="en-IE" sz="2100" dirty="0" err="1">
                <a:solidFill>
                  <a:srgbClr val="000000"/>
                </a:solidFill>
              </a:rPr>
              <a:t>i.e</a:t>
            </a:r>
            <a:r>
              <a:rPr lang="en-IE" sz="2100" dirty="0">
                <a:solidFill>
                  <a:srgbClr val="000000"/>
                </a:solidFill>
              </a:rPr>
              <a:t> safeguarding) </a:t>
            </a:r>
          </a:p>
        </p:txBody>
      </p:sp>
    </p:spTree>
    <p:extLst>
      <p:ext uri="{BB962C8B-B14F-4D97-AF65-F5344CB8AC3E}">
        <p14:creationId xmlns:p14="http://schemas.microsoft.com/office/powerpoint/2010/main" val="1335329138"/>
      </p:ext>
    </p:extLst>
  </p:cSld>
  <p:clrMapOvr>
    <a:masterClrMapping/>
  </p:clrMapOvr>
  <p:transition spd="med">
    <p:pull/>
  </p:transition>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C1D0DB8-0E78-4217-8FB8-306521988B71}"/>
              </a:ext>
            </a:extLst>
          </p:cNvPr>
          <p:cNvSpPr>
            <a:spLocks noGrp="1"/>
          </p:cNvSpPr>
          <p:nvPr>
            <p:ph type="title"/>
          </p:nvPr>
        </p:nvSpPr>
        <p:spPr>
          <a:xfrm>
            <a:off x="98474" y="2067708"/>
            <a:ext cx="4463109" cy="3770384"/>
          </a:xfrm>
        </p:spPr>
        <p:txBody>
          <a:bodyPr>
            <a:normAutofit fontScale="90000"/>
          </a:bodyPr>
          <a:lstStyle/>
          <a:p>
            <a:r>
              <a:rPr lang="en-IE" dirty="0">
                <a:solidFill>
                  <a:srgbClr val="FFFFFF"/>
                </a:solidFill>
              </a:rPr>
              <a:t>Priestly Identity</a:t>
            </a:r>
            <a:br>
              <a:rPr lang="en-IE" dirty="0">
                <a:solidFill>
                  <a:srgbClr val="FFFFFF"/>
                </a:solidFill>
              </a:rPr>
            </a:br>
            <a:br>
              <a:rPr lang="en-IE" dirty="0">
                <a:solidFill>
                  <a:srgbClr val="FFFFFF"/>
                </a:solidFill>
              </a:rPr>
            </a:br>
            <a:r>
              <a:rPr lang="en-IE" dirty="0">
                <a:solidFill>
                  <a:srgbClr val="FFFFFF"/>
                </a:solidFill>
              </a:rPr>
              <a:t> ‘</a:t>
            </a:r>
            <a:r>
              <a:rPr lang="en-IE" i="1" dirty="0">
                <a:solidFill>
                  <a:srgbClr val="FFFFFF"/>
                </a:solidFill>
              </a:rPr>
              <a:t>Am I an </a:t>
            </a:r>
            <a:br>
              <a:rPr lang="en-IE" i="1" dirty="0">
                <a:solidFill>
                  <a:srgbClr val="FFFFFF"/>
                </a:solidFill>
              </a:rPr>
            </a:br>
            <a:r>
              <a:rPr lang="en-IE" i="1" dirty="0">
                <a:solidFill>
                  <a:srgbClr val="FFFFFF"/>
                </a:solidFill>
              </a:rPr>
              <a:t>administrator / sacramental dispenser / shepherd?</a:t>
            </a:r>
          </a:p>
        </p:txBody>
      </p:sp>
      <p:sp>
        <p:nvSpPr>
          <p:cNvPr id="3" name="Content Placeholder 2">
            <a:extLst>
              <a:ext uri="{FF2B5EF4-FFF2-40B4-BE49-F238E27FC236}">
                <a16:creationId xmlns:a16="http://schemas.microsoft.com/office/drawing/2014/main" id="{85EA0133-F1FC-4C8C-A47F-758AED5DAAC3}"/>
              </a:ext>
            </a:extLst>
          </p:cNvPr>
          <p:cNvSpPr>
            <a:spLocks noGrp="1"/>
          </p:cNvSpPr>
          <p:nvPr>
            <p:ph idx="1"/>
          </p:nvPr>
        </p:nvSpPr>
        <p:spPr>
          <a:xfrm>
            <a:off x="4567930" y="801866"/>
            <a:ext cx="3979563" cy="5230634"/>
          </a:xfrm>
        </p:spPr>
        <p:txBody>
          <a:bodyPr anchor="ctr">
            <a:normAutofit/>
          </a:bodyPr>
          <a:lstStyle/>
          <a:p>
            <a:r>
              <a:rPr lang="en-IE" sz="2100" b="1" dirty="0">
                <a:solidFill>
                  <a:srgbClr val="000000"/>
                </a:solidFill>
              </a:rPr>
              <a:t>Recommendation 1:</a:t>
            </a:r>
            <a:r>
              <a:rPr lang="en-IE" sz="2100" dirty="0">
                <a:solidFill>
                  <a:srgbClr val="000000"/>
                </a:solidFill>
              </a:rPr>
              <a:t> Review the strategic appointment of priests. For example, is there another model of leadership within a deanery? </a:t>
            </a:r>
          </a:p>
          <a:p>
            <a:r>
              <a:rPr lang="en-IE" sz="2100" b="1" dirty="0">
                <a:solidFill>
                  <a:srgbClr val="000000"/>
                </a:solidFill>
              </a:rPr>
              <a:t>Recommendation 2:</a:t>
            </a:r>
            <a:r>
              <a:rPr lang="en-IE" sz="2100" dirty="0">
                <a:solidFill>
                  <a:srgbClr val="000000"/>
                </a:solidFill>
              </a:rPr>
              <a:t> Build up fraternal co-operation and support</a:t>
            </a:r>
          </a:p>
          <a:p>
            <a:r>
              <a:rPr lang="en-IE" sz="2100" b="1" dirty="0">
                <a:solidFill>
                  <a:srgbClr val="000000"/>
                </a:solidFill>
              </a:rPr>
              <a:t>Recommendation 3:</a:t>
            </a:r>
            <a:r>
              <a:rPr lang="en-IE" sz="2100" dirty="0">
                <a:solidFill>
                  <a:srgbClr val="000000"/>
                </a:solidFill>
              </a:rPr>
              <a:t> Explore and articulate with priests once more a vision of priesthood for this age and culture</a:t>
            </a:r>
          </a:p>
        </p:txBody>
      </p:sp>
    </p:spTree>
    <p:extLst>
      <p:ext uri="{BB962C8B-B14F-4D97-AF65-F5344CB8AC3E}">
        <p14:creationId xmlns:p14="http://schemas.microsoft.com/office/powerpoint/2010/main" val="4240501388"/>
      </p:ext>
    </p:extLst>
  </p:cSld>
  <p:clrMapOvr>
    <a:masterClrMapping/>
  </p:clrMapOvr>
  <p:transition spd="slow">
    <p:cover/>
  </p:transition>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C1D0DB8-0E78-4217-8FB8-306521988B71}"/>
              </a:ext>
            </a:extLst>
          </p:cNvPr>
          <p:cNvSpPr>
            <a:spLocks noGrp="1"/>
          </p:cNvSpPr>
          <p:nvPr>
            <p:ph type="title"/>
          </p:nvPr>
        </p:nvSpPr>
        <p:spPr>
          <a:xfrm>
            <a:off x="158579" y="1543808"/>
            <a:ext cx="4244423" cy="3770384"/>
          </a:xfrm>
        </p:spPr>
        <p:txBody>
          <a:bodyPr>
            <a:normAutofit/>
          </a:bodyPr>
          <a:lstStyle/>
          <a:p>
            <a:r>
              <a:rPr lang="en-IE" dirty="0">
                <a:solidFill>
                  <a:srgbClr val="FFFFFF"/>
                </a:solidFill>
              </a:rPr>
              <a:t>Rediscovering </a:t>
            </a:r>
            <a:br>
              <a:rPr lang="en-IE" dirty="0">
                <a:solidFill>
                  <a:srgbClr val="FFFFFF"/>
                </a:solidFill>
              </a:rPr>
            </a:br>
            <a:r>
              <a:rPr lang="en-IE" dirty="0">
                <a:solidFill>
                  <a:srgbClr val="FFFFFF"/>
                </a:solidFill>
              </a:rPr>
              <a:t>the Mission of Parish &amp; Parishioners</a:t>
            </a:r>
          </a:p>
        </p:txBody>
      </p:sp>
      <p:sp>
        <p:nvSpPr>
          <p:cNvPr id="3" name="Content Placeholder 2">
            <a:extLst>
              <a:ext uri="{FF2B5EF4-FFF2-40B4-BE49-F238E27FC236}">
                <a16:creationId xmlns:a16="http://schemas.microsoft.com/office/drawing/2014/main" id="{85EA0133-F1FC-4C8C-A47F-758AED5DAAC3}"/>
              </a:ext>
            </a:extLst>
          </p:cNvPr>
          <p:cNvSpPr>
            <a:spLocks noGrp="1"/>
          </p:cNvSpPr>
          <p:nvPr>
            <p:ph idx="1"/>
          </p:nvPr>
        </p:nvSpPr>
        <p:spPr>
          <a:xfrm>
            <a:off x="4561581" y="422038"/>
            <a:ext cx="3979563" cy="5781814"/>
          </a:xfrm>
        </p:spPr>
        <p:txBody>
          <a:bodyPr anchor="ctr">
            <a:normAutofit/>
          </a:bodyPr>
          <a:lstStyle/>
          <a:p>
            <a:r>
              <a:rPr lang="en-IE" sz="2100" b="1" dirty="0">
                <a:solidFill>
                  <a:srgbClr val="000000"/>
                </a:solidFill>
              </a:rPr>
              <a:t>Recommendation 1:</a:t>
            </a:r>
            <a:r>
              <a:rPr lang="en-IE" sz="2100" dirty="0">
                <a:solidFill>
                  <a:srgbClr val="000000"/>
                </a:solidFill>
              </a:rPr>
              <a:t> Engage with the cultural context – culture eats strategy for breakfast!</a:t>
            </a:r>
          </a:p>
          <a:p>
            <a:r>
              <a:rPr lang="en-IE" sz="2100" b="1" dirty="0">
                <a:solidFill>
                  <a:srgbClr val="000000"/>
                </a:solidFill>
              </a:rPr>
              <a:t>Recommendation 2:</a:t>
            </a:r>
            <a:r>
              <a:rPr lang="en-IE" sz="2100" dirty="0">
                <a:solidFill>
                  <a:srgbClr val="000000"/>
                </a:solidFill>
              </a:rPr>
              <a:t> Discover together a shared vision of church and parish and thereby, discover the structure to support it</a:t>
            </a:r>
          </a:p>
          <a:p>
            <a:r>
              <a:rPr lang="en-IE" sz="2100" b="1" dirty="0">
                <a:solidFill>
                  <a:srgbClr val="000000"/>
                </a:solidFill>
              </a:rPr>
              <a:t>Recommendation 3</a:t>
            </a:r>
            <a:r>
              <a:rPr lang="en-IE" sz="2100" b="1">
                <a:solidFill>
                  <a:srgbClr val="000000"/>
                </a:solidFill>
              </a:rPr>
              <a:t>:</a:t>
            </a:r>
            <a:r>
              <a:rPr lang="en-IE" sz="2100">
                <a:solidFill>
                  <a:srgbClr val="000000"/>
                </a:solidFill>
              </a:rPr>
              <a:t> In </a:t>
            </a:r>
            <a:r>
              <a:rPr lang="en-IE" sz="2100" dirty="0">
                <a:solidFill>
                  <a:srgbClr val="000000"/>
                </a:solidFill>
              </a:rPr>
              <a:t>turn</a:t>
            </a:r>
            <a:r>
              <a:rPr lang="en-IE" sz="2100">
                <a:solidFill>
                  <a:srgbClr val="000000"/>
                </a:solidFill>
              </a:rPr>
              <a:t>, reflect </a:t>
            </a:r>
            <a:r>
              <a:rPr lang="en-IE" sz="2100" dirty="0">
                <a:solidFill>
                  <a:srgbClr val="000000"/>
                </a:solidFill>
              </a:rPr>
              <a:t>on and name our mission identity as members of the Church</a:t>
            </a:r>
          </a:p>
          <a:p>
            <a:r>
              <a:rPr lang="en-IE" sz="2100" b="1" dirty="0">
                <a:solidFill>
                  <a:srgbClr val="000000"/>
                </a:solidFill>
              </a:rPr>
              <a:t>Recommendation 4: </a:t>
            </a:r>
            <a:r>
              <a:rPr lang="en-IE" sz="2100" dirty="0">
                <a:solidFill>
                  <a:srgbClr val="000000"/>
                </a:solidFill>
              </a:rPr>
              <a:t>Actively share the good news of the Gospel</a:t>
            </a:r>
          </a:p>
          <a:p>
            <a:endParaRPr lang="en-IE" sz="2100" dirty="0">
              <a:solidFill>
                <a:srgbClr val="000000"/>
              </a:solidFill>
            </a:endParaRPr>
          </a:p>
        </p:txBody>
      </p:sp>
    </p:spTree>
    <p:extLst>
      <p:ext uri="{BB962C8B-B14F-4D97-AF65-F5344CB8AC3E}">
        <p14:creationId xmlns:p14="http://schemas.microsoft.com/office/powerpoint/2010/main" val="3197225122"/>
      </p:ext>
    </p:extLst>
  </p:cSld>
  <p:clrMapOvr>
    <a:masterClrMapping/>
  </p:clrMapOvr>
  <p:transition spd="med">
    <p:pull/>
  </p:transition>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C1D0DB8-0E78-4217-8FB8-306521988B71}"/>
              </a:ext>
            </a:extLst>
          </p:cNvPr>
          <p:cNvSpPr>
            <a:spLocks noGrp="1"/>
          </p:cNvSpPr>
          <p:nvPr>
            <p:ph type="title"/>
          </p:nvPr>
        </p:nvSpPr>
        <p:spPr>
          <a:xfrm>
            <a:off x="158579" y="1543808"/>
            <a:ext cx="4244423" cy="3770384"/>
          </a:xfrm>
        </p:spPr>
        <p:txBody>
          <a:bodyPr>
            <a:normAutofit/>
          </a:bodyPr>
          <a:lstStyle/>
          <a:p>
            <a:r>
              <a:rPr lang="en-IE" dirty="0">
                <a:solidFill>
                  <a:srgbClr val="FFFFFF"/>
                </a:solidFill>
              </a:rPr>
              <a:t>Sharing Leadership</a:t>
            </a:r>
            <a:br>
              <a:rPr lang="en-IE" dirty="0">
                <a:solidFill>
                  <a:srgbClr val="FFFFFF"/>
                </a:solidFill>
              </a:rPr>
            </a:br>
            <a:endParaRPr lang="en-IE" dirty="0">
              <a:solidFill>
                <a:srgbClr val="FFFFFF"/>
              </a:solidFill>
            </a:endParaRPr>
          </a:p>
        </p:txBody>
      </p:sp>
      <p:sp>
        <p:nvSpPr>
          <p:cNvPr id="3" name="Content Placeholder 2">
            <a:extLst>
              <a:ext uri="{FF2B5EF4-FFF2-40B4-BE49-F238E27FC236}">
                <a16:creationId xmlns:a16="http://schemas.microsoft.com/office/drawing/2014/main" id="{85EA0133-F1FC-4C8C-A47F-758AED5DAAC3}"/>
              </a:ext>
            </a:extLst>
          </p:cNvPr>
          <p:cNvSpPr>
            <a:spLocks noGrp="1"/>
          </p:cNvSpPr>
          <p:nvPr>
            <p:ph idx="1"/>
          </p:nvPr>
        </p:nvSpPr>
        <p:spPr>
          <a:xfrm>
            <a:off x="4561581" y="422038"/>
            <a:ext cx="3979563" cy="5781814"/>
          </a:xfrm>
        </p:spPr>
        <p:txBody>
          <a:bodyPr anchor="ctr">
            <a:normAutofit/>
          </a:bodyPr>
          <a:lstStyle/>
          <a:p>
            <a:r>
              <a:rPr lang="en-IE" sz="2100" b="1" dirty="0">
                <a:solidFill>
                  <a:srgbClr val="000000"/>
                </a:solidFill>
              </a:rPr>
              <a:t>Recommendation 1: </a:t>
            </a:r>
            <a:r>
              <a:rPr lang="en-IE" sz="2100" dirty="0">
                <a:solidFill>
                  <a:srgbClr val="000000"/>
                </a:solidFill>
              </a:rPr>
              <a:t>Name clearly what we mean by shared pastoral leadership</a:t>
            </a:r>
          </a:p>
          <a:p>
            <a:r>
              <a:rPr lang="en-IE" sz="2100" b="1" dirty="0">
                <a:solidFill>
                  <a:srgbClr val="000000"/>
                </a:solidFill>
              </a:rPr>
              <a:t>Recommendation 2:</a:t>
            </a:r>
            <a:r>
              <a:rPr lang="en-IE" sz="2100" dirty="0">
                <a:solidFill>
                  <a:srgbClr val="000000"/>
                </a:solidFill>
              </a:rPr>
              <a:t> Explore how pastoral leadership groups might optimally work, giving clarity and direction to the role </a:t>
            </a:r>
          </a:p>
          <a:p>
            <a:r>
              <a:rPr lang="en-IE" sz="2100" b="1" dirty="0">
                <a:solidFill>
                  <a:srgbClr val="000000"/>
                </a:solidFill>
              </a:rPr>
              <a:t>Recommendation 3:</a:t>
            </a:r>
            <a:r>
              <a:rPr lang="en-IE" sz="2100" dirty="0">
                <a:solidFill>
                  <a:srgbClr val="000000"/>
                </a:solidFill>
              </a:rPr>
              <a:t> Some form of audit of what is currently happening in the diocese in this regard</a:t>
            </a:r>
          </a:p>
        </p:txBody>
      </p:sp>
    </p:spTree>
    <p:extLst>
      <p:ext uri="{BB962C8B-B14F-4D97-AF65-F5344CB8AC3E}">
        <p14:creationId xmlns:p14="http://schemas.microsoft.com/office/powerpoint/2010/main" val="2828929960"/>
      </p:ext>
    </p:extLst>
  </p:cSld>
  <p:clrMapOvr>
    <a:masterClrMapping/>
  </p:clrMapOvr>
  <p:transition spd="slow">
    <p:cover/>
  </p:transition>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C1D0DB8-0E78-4217-8FB8-306521988B71}"/>
              </a:ext>
            </a:extLst>
          </p:cNvPr>
          <p:cNvSpPr>
            <a:spLocks noGrp="1"/>
          </p:cNvSpPr>
          <p:nvPr>
            <p:ph type="title"/>
          </p:nvPr>
        </p:nvSpPr>
        <p:spPr>
          <a:xfrm>
            <a:off x="158579" y="1543808"/>
            <a:ext cx="4244423" cy="3770384"/>
          </a:xfrm>
        </p:spPr>
        <p:txBody>
          <a:bodyPr>
            <a:normAutofit/>
          </a:bodyPr>
          <a:lstStyle/>
          <a:p>
            <a:r>
              <a:rPr lang="en-IE" dirty="0">
                <a:solidFill>
                  <a:srgbClr val="FFFFFF"/>
                </a:solidFill>
              </a:rPr>
              <a:t>Training and formation</a:t>
            </a:r>
            <a:br>
              <a:rPr lang="en-IE" dirty="0">
                <a:solidFill>
                  <a:srgbClr val="FFFFFF"/>
                </a:solidFill>
              </a:rPr>
            </a:br>
            <a:endParaRPr lang="en-IE" dirty="0">
              <a:solidFill>
                <a:srgbClr val="FFFFFF"/>
              </a:solidFill>
            </a:endParaRPr>
          </a:p>
        </p:txBody>
      </p:sp>
      <p:sp>
        <p:nvSpPr>
          <p:cNvPr id="3" name="Content Placeholder 2">
            <a:extLst>
              <a:ext uri="{FF2B5EF4-FFF2-40B4-BE49-F238E27FC236}">
                <a16:creationId xmlns:a16="http://schemas.microsoft.com/office/drawing/2014/main" id="{85EA0133-F1FC-4C8C-A47F-758AED5DAAC3}"/>
              </a:ext>
            </a:extLst>
          </p:cNvPr>
          <p:cNvSpPr>
            <a:spLocks noGrp="1"/>
          </p:cNvSpPr>
          <p:nvPr>
            <p:ph idx="1"/>
          </p:nvPr>
        </p:nvSpPr>
        <p:spPr>
          <a:xfrm>
            <a:off x="4561581" y="422038"/>
            <a:ext cx="3979563" cy="5781814"/>
          </a:xfrm>
        </p:spPr>
        <p:txBody>
          <a:bodyPr anchor="ctr">
            <a:normAutofit/>
          </a:bodyPr>
          <a:lstStyle/>
          <a:p>
            <a:r>
              <a:rPr lang="en-IE" sz="2100" b="1" dirty="0">
                <a:solidFill>
                  <a:srgbClr val="000000"/>
                </a:solidFill>
              </a:rPr>
              <a:t>Recommendation 1: </a:t>
            </a:r>
            <a:r>
              <a:rPr lang="en-IE" sz="2100" dirty="0">
                <a:solidFill>
                  <a:srgbClr val="000000"/>
                </a:solidFill>
              </a:rPr>
              <a:t>Need a broad range of training and formation of lay ministers in particular ministries, as well as on-going formation for all parishioners (nurturing their relationship with Jesus Christ) and training for priest and people in a co-leadership model of being Church</a:t>
            </a:r>
          </a:p>
          <a:p>
            <a:r>
              <a:rPr lang="en-IE" sz="2100" b="1" dirty="0">
                <a:solidFill>
                  <a:srgbClr val="000000"/>
                </a:solidFill>
              </a:rPr>
              <a:t>Recommendation 2:</a:t>
            </a:r>
            <a:r>
              <a:rPr lang="en-IE" sz="2100" dirty="0">
                <a:solidFill>
                  <a:srgbClr val="000000"/>
                </a:solidFill>
              </a:rPr>
              <a:t> Look to our internal resources and what we already have, for example Carlow College, Faith Development Services…</a:t>
            </a:r>
          </a:p>
        </p:txBody>
      </p:sp>
    </p:spTree>
    <p:extLst>
      <p:ext uri="{BB962C8B-B14F-4D97-AF65-F5344CB8AC3E}">
        <p14:creationId xmlns:p14="http://schemas.microsoft.com/office/powerpoint/2010/main" val="963533905"/>
      </p:ext>
    </p:extLst>
  </p:cSld>
  <p:clrMapOvr>
    <a:masterClrMapping/>
  </p:clrMapOvr>
  <p:transition spd="med">
    <p:pull/>
  </p:transition>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7">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543" y="450221"/>
            <a:ext cx="3301783"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2190906-D2C7-4502-93DE-D23B9E56EBDB}"/>
              </a:ext>
            </a:extLst>
          </p:cNvPr>
          <p:cNvSpPr>
            <a:spLocks noGrp="1"/>
          </p:cNvSpPr>
          <p:nvPr>
            <p:ph type="title"/>
          </p:nvPr>
        </p:nvSpPr>
        <p:spPr>
          <a:xfrm>
            <a:off x="591349" y="780655"/>
            <a:ext cx="2813747" cy="3261168"/>
          </a:xfrm>
        </p:spPr>
        <p:txBody>
          <a:bodyPr>
            <a:normAutofit/>
          </a:bodyPr>
          <a:lstStyle/>
          <a:p>
            <a:r>
              <a:rPr lang="en-IE" dirty="0">
                <a:solidFill>
                  <a:srgbClr val="FFFFFF"/>
                </a:solidFill>
              </a:rPr>
              <a:t>The common Strands: </a:t>
            </a:r>
            <a:br>
              <a:rPr lang="en-IE" dirty="0">
                <a:solidFill>
                  <a:srgbClr val="FFFFFF"/>
                </a:solidFill>
              </a:rPr>
            </a:br>
            <a:r>
              <a:rPr lang="en-IE" dirty="0">
                <a:solidFill>
                  <a:srgbClr val="FFFFFF"/>
                </a:solidFill>
              </a:rPr>
              <a:t>A Reminder</a:t>
            </a:r>
          </a:p>
        </p:txBody>
      </p:sp>
      <p:sp>
        <p:nvSpPr>
          <p:cNvPr id="20" name="Rectangle 1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458922"/>
            <a:ext cx="1603552" cy="1877811"/>
          </a:xfrm>
          <a:prstGeom prst="rect">
            <a:avLst/>
          </a:prstGeom>
          <a:solidFill>
            <a:srgbClr val="32465C"/>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63782" y="2469002"/>
            <a:ext cx="1609521" cy="1898903"/>
          </a:xfrm>
          <a:prstGeom prst="rect">
            <a:avLst/>
          </a:prstGeom>
          <a:solidFill>
            <a:srgbClr val="FDC05F"/>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0A7285-209D-42C4-AF76-B99C8496A45B}"/>
              </a:ext>
            </a:extLst>
          </p:cNvPr>
          <p:cNvPicPr/>
          <p:nvPr/>
        </p:nvPicPr>
        <p:blipFill>
          <a:blip r:embed="rId2"/>
          <a:stretch>
            <a:fillRect/>
          </a:stretch>
        </p:blipFill>
        <p:spPr>
          <a:xfrm>
            <a:off x="344190" y="4873837"/>
            <a:ext cx="5006339" cy="1163973"/>
          </a:xfrm>
          <a:prstGeom prst="rect">
            <a:avLst/>
          </a:prstGeom>
        </p:spPr>
      </p:pic>
      <p:sp>
        <p:nvSpPr>
          <p:cNvPr id="24" name="Rectangle 2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3563" y="450221"/>
            <a:ext cx="3316246"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8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F9479D2-B7CA-4308-B6B0-A4C2B42B9E49}"/>
              </a:ext>
            </a:extLst>
          </p:cNvPr>
          <p:cNvSpPr>
            <a:spLocks noGrp="1"/>
          </p:cNvSpPr>
          <p:nvPr>
            <p:ph idx="1"/>
          </p:nvPr>
        </p:nvSpPr>
        <p:spPr>
          <a:xfrm>
            <a:off x="5710956" y="894244"/>
            <a:ext cx="2861460" cy="5048417"/>
          </a:xfrm>
        </p:spPr>
        <p:txBody>
          <a:bodyPr anchor="ctr">
            <a:normAutofit/>
          </a:bodyPr>
          <a:lstStyle/>
          <a:p>
            <a:r>
              <a:rPr lang="en-IE" sz="2100" dirty="0"/>
              <a:t>Parish Administration and finance</a:t>
            </a:r>
          </a:p>
          <a:p>
            <a:r>
              <a:rPr lang="en-IE" sz="2100" dirty="0"/>
              <a:t>Priestly identity and leadership</a:t>
            </a:r>
          </a:p>
          <a:p>
            <a:r>
              <a:rPr lang="en-IE" sz="2100" dirty="0"/>
              <a:t>Rediscovering the mission of the parish and of parishioners: Evangelisation in our  cultural context</a:t>
            </a:r>
          </a:p>
          <a:p>
            <a:r>
              <a:rPr lang="en-IE" sz="2100" dirty="0"/>
              <a:t>Sharing leadership</a:t>
            </a:r>
          </a:p>
          <a:p>
            <a:r>
              <a:rPr lang="en-IE" sz="2100" dirty="0"/>
              <a:t>Formation and training</a:t>
            </a:r>
          </a:p>
          <a:p>
            <a:endParaRPr lang="en-IE" sz="2100" dirty="0"/>
          </a:p>
        </p:txBody>
      </p:sp>
    </p:spTree>
    <p:extLst>
      <p:ext uri="{BB962C8B-B14F-4D97-AF65-F5344CB8AC3E}">
        <p14:creationId xmlns:p14="http://schemas.microsoft.com/office/powerpoint/2010/main" val="42520345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487836" y="4636802"/>
            <a:ext cx="7886700" cy="1325563"/>
          </a:xfrm>
        </p:spPr>
        <p:txBody>
          <a:bodyPr vert="horz" lIns="91440" tIns="45720" rIns="91440" bIns="45720" rtlCol="0" anchor="ctr">
            <a:normAutofit/>
          </a:bodyPr>
          <a:lstStyle/>
          <a:p>
            <a:r>
              <a:rPr lang="en-US" sz="4400" kern="1200" dirty="0">
                <a:solidFill>
                  <a:schemeClr val="tx1"/>
                </a:solidFill>
                <a:latin typeface="+mj-lt"/>
                <a:ea typeface="+mj-ea"/>
                <a:cs typeface="+mj-cs"/>
              </a:rPr>
              <a:t>An Initial Response: </a:t>
            </a:r>
            <a:br>
              <a:rPr lang="en-US" sz="4400" kern="1200" dirty="0">
                <a:solidFill>
                  <a:schemeClr val="tx1"/>
                </a:solidFill>
                <a:latin typeface="+mj-lt"/>
                <a:ea typeface="+mj-ea"/>
                <a:cs typeface="+mj-cs"/>
              </a:rPr>
            </a:br>
            <a:r>
              <a:rPr lang="en-US" sz="4400" kern="1200" dirty="0">
                <a:solidFill>
                  <a:schemeClr val="tx1"/>
                </a:solidFill>
                <a:latin typeface="+mj-lt"/>
                <a:ea typeface="+mj-ea"/>
                <a:cs typeface="+mj-cs"/>
              </a:rPr>
              <a:t>Facilitated by Eamonn Fitzgibbon</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360754646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628650" y="4636802"/>
            <a:ext cx="7886700" cy="1325563"/>
          </a:xfrm>
        </p:spPr>
        <p:txBody>
          <a:bodyPr vert="horz" lIns="91440" tIns="45720" rIns="91440" bIns="45720" rtlCol="0" anchor="ctr">
            <a:normAutofit/>
          </a:bodyPr>
          <a:lstStyle/>
          <a:p>
            <a:r>
              <a:rPr lang="en-US" sz="4400" kern="1200" dirty="0">
                <a:solidFill>
                  <a:schemeClr val="tx1"/>
                </a:solidFill>
                <a:latin typeface="+mj-lt"/>
                <a:ea typeface="+mj-ea"/>
                <a:cs typeface="+mj-cs"/>
              </a:rPr>
              <a:t>Audit undertaken by </a:t>
            </a:r>
            <a:br>
              <a:rPr lang="en-US" sz="4400" kern="1200" dirty="0">
                <a:solidFill>
                  <a:schemeClr val="tx1"/>
                </a:solidFill>
                <a:latin typeface="+mj-lt"/>
                <a:ea typeface="+mj-ea"/>
                <a:cs typeface="+mj-cs"/>
              </a:rPr>
            </a:br>
            <a:r>
              <a:rPr lang="en-US" sz="4400" kern="1200" dirty="0">
                <a:solidFill>
                  <a:schemeClr val="tx1"/>
                </a:solidFill>
                <a:latin typeface="+mj-lt"/>
                <a:ea typeface="+mj-ea"/>
                <a:cs typeface="+mj-cs"/>
              </a:rPr>
              <a:t>Council of Priests</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16813798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168812" y="4935751"/>
            <a:ext cx="8975188" cy="1325563"/>
          </a:xfrm>
        </p:spPr>
        <p:txBody>
          <a:bodyPr vert="horz" lIns="91440" tIns="45720" rIns="91440" bIns="45720" rtlCol="0" anchor="ctr">
            <a:normAutofit fontScale="90000"/>
          </a:bodyPr>
          <a:lstStyle/>
          <a:p>
            <a:r>
              <a:rPr lang="en-US" sz="4400" kern="1200" dirty="0">
                <a:solidFill>
                  <a:schemeClr val="tx1"/>
                </a:solidFill>
                <a:latin typeface="+mj-lt"/>
                <a:ea typeface="+mj-ea"/>
                <a:cs typeface="+mj-cs"/>
              </a:rPr>
              <a:t>Bishop Denis:</a:t>
            </a:r>
            <a:br>
              <a:rPr lang="en-US" sz="4400" kern="1200" dirty="0">
                <a:solidFill>
                  <a:schemeClr val="tx1"/>
                </a:solidFill>
                <a:latin typeface="+mj-lt"/>
                <a:ea typeface="+mj-ea"/>
                <a:cs typeface="+mj-cs"/>
              </a:rPr>
            </a:br>
            <a:r>
              <a:rPr lang="en-US" sz="4400" kern="1200" dirty="0">
                <a:solidFill>
                  <a:schemeClr val="tx1"/>
                </a:solidFill>
                <a:latin typeface="+mj-lt"/>
                <a:ea typeface="+mj-ea"/>
                <a:cs typeface="+mj-cs"/>
              </a:rPr>
              <a:t>Facing the changes and challenges together - </a:t>
            </a:r>
            <a:br>
              <a:rPr lang="en-US" sz="4400" kern="1200" dirty="0">
                <a:solidFill>
                  <a:schemeClr val="tx1"/>
                </a:solidFill>
                <a:latin typeface="+mj-lt"/>
                <a:ea typeface="+mj-ea"/>
                <a:cs typeface="+mj-cs"/>
              </a:rPr>
            </a:br>
            <a:r>
              <a:rPr lang="en-US" sz="4400" dirty="0"/>
              <a:t>A Vision for the Future of our Diocese</a:t>
            </a:r>
            <a:r>
              <a:rPr lang="en-US" sz="4400" kern="1200" dirty="0">
                <a:solidFill>
                  <a:schemeClr val="tx1"/>
                </a:solidFill>
                <a:latin typeface="+mj-lt"/>
                <a:ea typeface="+mj-ea"/>
                <a:cs typeface="+mj-cs"/>
              </a:rPr>
              <a:t> </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Tree>
    <p:extLst>
      <p:ext uri="{BB962C8B-B14F-4D97-AF65-F5344CB8AC3E}">
        <p14:creationId xmlns:p14="http://schemas.microsoft.com/office/powerpoint/2010/main" val="2160153338"/>
      </p:ext>
    </p:extLst>
  </p:cSld>
  <p:clrMapOvr>
    <a:masterClrMapping/>
  </p:clrMapOvr>
  <p:transition spd="slow">
    <p:wipe/>
  </p:transition>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CEF6C2F-9906-4F89-9B4F-598E9F344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2428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1E12CD6-A76F-439F-9C98-C0211D8FD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F08ED-A056-437D-9D21-289D8F62D38D}"/>
              </a:ext>
            </a:extLst>
          </p:cNvPr>
          <p:cNvSpPr>
            <a:spLocks noGrp="1"/>
          </p:cNvSpPr>
          <p:nvPr>
            <p:ph type="ctrTitle"/>
          </p:nvPr>
        </p:nvSpPr>
        <p:spPr>
          <a:xfrm>
            <a:off x="487836" y="4242816"/>
            <a:ext cx="8656162" cy="2615184"/>
          </a:xfrm>
        </p:spPr>
        <p:txBody>
          <a:bodyPr vert="horz" lIns="91440" tIns="45720" rIns="91440" bIns="45720" rtlCol="0" anchor="ctr">
            <a:normAutofit/>
          </a:bodyPr>
          <a:lstStyle/>
          <a:p>
            <a:pPr algn="l"/>
            <a:r>
              <a:rPr lang="en-US" sz="3600" b="1" kern="1200" dirty="0">
                <a:solidFill>
                  <a:schemeClr val="tx1"/>
                </a:solidFill>
                <a:latin typeface="+mj-lt"/>
                <a:ea typeface="+mj-ea"/>
                <a:cs typeface="+mj-cs"/>
              </a:rPr>
              <a:t>Can we clearly articulate the next action steps that we need to take locally?</a:t>
            </a:r>
            <a:br>
              <a:rPr lang="en-US" sz="3600" b="1" kern="1200" dirty="0">
                <a:solidFill>
                  <a:schemeClr val="tx1"/>
                </a:solidFill>
                <a:latin typeface="+mj-lt"/>
                <a:ea typeface="+mj-ea"/>
                <a:cs typeface="+mj-cs"/>
              </a:rPr>
            </a:br>
            <a:br>
              <a:rPr lang="en-US" sz="3600" b="1" kern="1200" dirty="0">
                <a:solidFill>
                  <a:schemeClr val="tx1"/>
                </a:solidFill>
                <a:latin typeface="+mj-lt"/>
                <a:ea typeface="+mj-ea"/>
                <a:cs typeface="+mj-cs"/>
              </a:rPr>
            </a:br>
            <a:r>
              <a:rPr lang="en-US" sz="3600" b="1" kern="1200" dirty="0">
                <a:solidFill>
                  <a:schemeClr val="tx1"/>
                </a:solidFill>
                <a:latin typeface="+mj-lt"/>
                <a:ea typeface="+mj-ea"/>
                <a:cs typeface="+mj-cs"/>
              </a:rPr>
              <a:t>What supports do we need to progress these action steps?</a:t>
            </a:r>
          </a:p>
        </p:txBody>
      </p:sp>
      <p:pic>
        <p:nvPicPr>
          <p:cNvPr id="4" name="Picture 3">
            <a:extLst>
              <a:ext uri="{FF2B5EF4-FFF2-40B4-BE49-F238E27FC236}">
                <a16:creationId xmlns:a16="http://schemas.microsoft.com/office/drawing/2014/main" id="{F77D896F-0B17-472E-91CB-7EA9B31444CB}"/>
              </a:ext>
            </a:extLst>
          </p:cNvPr>
          <p:cNvPicPr/>
          <p:nvPr/>
        </p:nvPicPr>
        <p:blipFill>
          <a:blip r:embed="rId2"/>
          <a:stretch>
            <a:fillRect/>
          </a:stretch>
        </p:blipFill>
        <p:spPr>
          <a:xfrm>
            <a:off x="487836" y="2018498"/>
            <a:ext cx="8176104" cy="1900944"/>
          </a:xfrm>
          <a:prstGeom prst="rect">
            <a:avLst/>
          </a:prstGeom>
        </p:spPr>
      </p:pic>
      <p:sp>
        <p:nvSpPr>
          <p:cNvPr id="3" name="TextBox 2">
            <a:extLst>
              <a:ext uri="{FF2B5EF4-FFF2-40B4-BE49-F238E27FC236}">
                <a16:creationId xmlns:a16="http://schemas.microsoft.com/office/drawing/2014/main" id="{26207639-DBBE-42D5-A744-D88F6F8F2EBB}"/>
              </a:ext>
            </a:extLst>
          </p:cNvPr>
          <p:cNvSpPr txBox="1"/>
          <p:nvPr/>
        </p:nvSpPr>
        <p:spPr>
          <a:xfrm>
            <a:off x="2579914" y="538843"/>
            <a:ext cx="4408715" cy="646331"/>
          </a:xfrm>
          <a:prstGeom prst="rect">
            <a:avLst/>
          </a:prstGeom>
          <a:noFill/>
        </p:spPr>
        <p:txBody>
          <a:bodyPr wrap="square" rtlCol="0">
            <a:spAutoFit/>
          </a:bodyPr>
          <a:lstStyle/>
          <a:p>
            <a:r>
              <a:rPr lang="en-IE" sz="3600" dirty="0"/>
              <a:t>Eamonn </a:t>
            </a:r>
            <a:r>
              <a:rPr lang="en-IE" sz="3600" dirty="0" err="1"/>
              <a:t>FitzGibbon</a:t>
            </a:r>
            <a:endParaRPr lang="en-IE" sz="3600" dirty="0"/>
          </a:p>
        </p:txBody>
      </p:sp>
    </p:spTree>
    <p:extLst>
      <p:ext uri="{BB962C8B-B14F-4D97-AF65-F5344CB8AC3E}">
        <p14:creationId xmlns:p14="http://schemas.microsoft.com/office/powerpoint/2010/main" val="1168747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7">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9">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307E2C5-5B7A-40F9-8974-48B7E0B8A081}"/>
              </a:ext>
            </a:extLst>
          </p:cNvPr>
          <p:cNvSpPr>
            <a:spLocks noGrp="1"/>
          </p:cNvSpPr>
          <p:nvPr>
            <p:ph type="ctrTitle"/>
          </p:nvPr>
        </p:nvSpPr>
        <p:spPr>
          <a:xfrm>
            <a:off x="530257" y="4296553"/>
            <a:ext cx="8074057" cy="1207269"/>
          </a:xfrm>
        </p:spPr>
        <p:txBody>
          <a:bodyPr>
            <a:normAutofit fontScale="90000"/>
          </a:bodyPr>
          <a:lstStyle/>
          <a:p>
            <a:r>
              <a:rPr lang="en-IE" dirty="0">
                <a:solidFill>
                  <a:srgbClr val="FFFFFF"/>
                </a:solidFill>
              </a:rPr>
              <a:t>Mount St Anne’s Gathering</a:t>
            </a:r>
          </a:p>
        </p:txBody>
      </p:sp>
      <p:sp>
        <p:nvSpPr>
          <p:cNvPr id="3" name="Subtitle 2">
            <a:extLst>
              <a:ext uri="{FF2B5EF4-FFF2-40B4-BE49-F238E27FC236}">
                <a16:creationId xmlns:a16="http://schemas.microsoft.com/office/drawing/2014/main" id="{B499A1CA-7BCD-49A6-8008-04CF03F87898}"/>
              </a:ext>
            </a:extLst>
          </p:cNvPr>
          <p:cNvSpPr>
            <a:spLocks noGrp="1"/>
          </p:cNvSpPr>
          <p:nvPr>
            <p:ph type="subTitle" idx="1"/>
          </p:nvPr>
        </p:nvSpPr>
        <p:spPr>
          <a:xfrm>
            <a:off x="1032234" y="5665510"/>
            <a:ext cx="7070105" cy="1086982"/>
          </a:xfrm>
        </p:spPr>
        <p:txBody>
          <a:bodyPr>
            <a:normAutofit lnSpcReduction="10000"/>
          </a:bodyPr>
          <a:lstStyle/>
          <a:p>
            <a:r>
              <a:rPr lang="en-IE" sz="2800" dirty="0">
                <a:solidFill>
                  <a:srgbClr val="E7E6E6"/>
                </a:solidFill>
              </a:rPr>
              <a:t>19 November 2018</a:t>
            </a:r>
          </a:p>
          <a:p>
            <a:r>
              <a:rPr lang="en-IE" sz="3600" dirty="0">
                <a:solidFill>
                  <a:srgbClr val="E7E6E6"/>
                </a:solidFill>
              </a:rPr>
              <a:t>Safe Journey Home</a:t>
            </a:r>
          </a:p>
        </p:txBody>
      </p:sp>
      <p:pic>
        <p:nvPicPr>
          <p:cNvPr id="4" name="Picture 3">
            <a:extLst>
              <a:ext uri="{FF2B5EF4-FFF2-40B4-BE49-F238E27FC236}">
                <a16:creationId xmlns:a16="http://schemas.microsoft.com/office/drawing/2014/main" id="{08B392F3-3C13-4AC8-82DB-42B6031418EC}"/>
              </a:ext>
            </a:extLst>
          </p:cNvPr>
          <p:cNvPicPr>
            <a:picLocks noChangeAspect="1"/>
          </p:cNvPicPr>
          <p:nvPr/>
        </p:nvPicPr>
        <p:blipFill>
          <a:blip r:embed="rId2"/>
          <a:stretch>
            <a:fillRect/>
          </a:stretch>
        </p:blipFill>
        <p:spPr>
          <a:xfrm>
            <a:off x="487836" y="2018498"/>
            <a:ext cx="8176104" cy="1900943"/>
          </a:xfrm>
          <a:prstGeom prst="rect">
            <a:avLst/>
          </a:prstGeom>
        </p:spPr>
      </p:pic>
    </p:spTree>
    <p:extLst>
      <p:ext uri="{BB962C8B-B14F-4D97-AF65-F5344CB8AC3E}">
        <p14:creationId xmlns:p14="http://schemas.microsoft.com/office/powerpoint/2010/main" val="1726334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a:ln>
            <a:solidFill>
              <a:srgbClr val="00B050"/>
            </a:solidFill>
          </a:ln>
        </p:spPr>
        <p:txBody>
          <a:bodyPr>
            <a:normAutofit lnSpcReduction="10000"/>
          </a:bodyPr>
          <a:lstStyle/>
          <a:p>
            <a:pPr marL="0" lvl="0" indent="0" algn="ctr">
              <a:buNone/>
            </a:pPr>
            <a:r>
              <a:rPr lang="en-IE" b="1" dirty="0">
                <a:solidFill>
                  <a:srgbClr val="00B050"/>
                </a:solidFill>
              </a:rPr>
              <a:t>Council of Priests – Autumn 2017</a:t>
            </a:r>
          </a:p>
          <a:p>
            <a:pPr marL="0" lvl="0" indent="0" algn="ctr">
              <a:buNone/>
            </a:pPr>
            <a:endParaRPr lang="en-IE" b="1" dirty="0">
              <a:solidFill>
                <a:srgbClr val="00B050"/>
              </a:solidFill>
            </a:endParaRPr>
          </a:p>
          <a:p>
            <a:pPr marL="0" lvl="0" indent="0" algn="ctr">
              <a:buNone/>
            </a:pPr>
            <a:r>
              <a:rPr lang="en-IE" sz="3600" b="1" dirty="0">
                <a:solidFill>
                  <a:srgbClr val="C00000"/>
                </a:solidFill>
              </a:rPr>
              <a:t>An audit/survey aimed at getting some factual information which might give us glance at the reality of parish life today.</a:t>
            </a:r>
          </a:p>
          <a:p>
            <a:pPr marL="0" lvl="0" indent="0" algn="ctr">
              <a:buNone/>
            </a:pPr>
            <a:endParaRPr lang="en-IE" sz="3600" b="1" dirty="0">
              <a:solidFill>
                <a:srgbClr val="C00000"/>
              </a:solidFill>
            </a:endParaRPr>
          </a:p>
          <a:p>
            <a:pPr marL="0" lvl="0" indent="0" algn="ctr">
              <a:buNone/>
            </a:pPr>
            <a:r>
              <a:rPr lang="en-IE" sz="3600" b="1" dirty="0">
                <a:solidFill>
                  <a:srgbClr val="C00000"/>
                </a:solidFill>
              </a:rPr>
              <a:t>36/56 Parishes Replied</a:t>
            </a:r>
          </a:p>
          <a:p>
            <a:pPr marL="0" lvl="0" indent="0" algn="ctr">
              <a:buNone/>
            </a:pPr>
            <a:r>
              <a:rPr lang="en-IE" sz="3000" b="1" dirty="0"/>
              <a:t>(Probably answered by Priests with a little                help from parish staff)</a:t>
            </a:r>
          </a:p>
          <a:p>
            <a:pPr marL="0" lvl="0" indent="0" algn="ctr">
              <a:buNone/>
            </a:pPr>
            <a:endParaRPr lang="en-IE" sz="3600" b="1" dirty="0">
              <a:solidFill>
                <a:srgbClr val="C00000"/>
              </a:solidFill>
            </a:endParaRPr>
          </a:p>
          <a:p>
            <a:pPr marL="0" lvl="0" indent="0" algn="ctr">
              <a:buNone/>
            </a:pPr>
            <a:r>
              <a:rPr lang="en-IE" sz="3600" b="1" dirty="0">
                <a:solidFill>
                  <a:srgbClr val="00B050"/>
                </a:solidFill>
              </a:rPr>
              <a:t>Response rate of 64%</a:t>
            </a:r>
            <a:endParaRPr lang="en-US" b="1" dirty="0">
              <a:solidFill>
                <a:srgbClr val="00B050"/>
              </a:solidFill>
            </a:endParaRPr>
          </a:p>
        </p:txBody>
      </p:sp>
    </p:spTree>
    <p:extLst>
      <p:ext uri="{BB962C8B-B14F-4D97-AF65-F5344CB8AC3E}">
        <p14:creationId xmlns:p14="http://schemas.microsoft.com/office/powerpoint/2010/main" val="310551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a:ln>
            <a:solidFill>
              <a:srgbClr val="00B050"/>
            </a:solidFill>
          </a:ln>
        </p:spPr>
        <p:txBody>
          <a:bodyPr/>
          <a:lstStyle/>
          <a:p>
            <a:pPr marL="0" indent="0" algn="ctr">
              <a:buNone/>
            </a:pPr>
            <a:r>
              <a:rPr lang="en-IE" dirty="0"/>
              <a:t>Jacob’s Sponsored Programme</a:t>
            </a:r>
          </a:p>
          <a:p>
            <a:pPr marL="0" indent="0" algn="ctr">
              <a:buNone/>
            </a:pPr>
            <a:r>
              <a:rPr lang="en-IE" dirty="0"/>
              <a:t>Dear Frankie </a:t>
            </a:r>
            <a:r>
              <a:rPr lang="en-IE" dirty="0">
                <a:effectLst/>
              </a:rPr>
              <a:t>catchphrase:</a:t>
            </a:r>
          </a:p>
          <a:p>
            <a:pPr marL="0" indent="0" algn="ctr">
              <a:buNone/>
            </a:pPr>
            <a:endParaRPr lang="en-IE" dirty="0">
              <a:effectLst/>
            </a:endParaRPr>
          </a:p>
          <a:p>
            <a:pPr marL="0" indent="0" algn="ctr">
              <a:buNone/>
            </a:pPr>
            <a:r>
              <a:rPr lang="en-IE" dirty="0">
                <a:effectLst/>
              </a:rPr>
              <a:t> “It may not be your problem today, </a:t>
            </a:r>
          </a:p>
          <a:p>
            <a:pPr marL="0" lvl="0" indent="0" algn="ctr">
              <a:buNone/>
            </a:pPr>
            <a:r>
              <a:rPr lang="en-IE" dirty="0">
                <a:effectLst/>
              </a:rPr>
              <a:t>but it could be</a:t>
            </a:r>
            <a:r>
              <a:rPr lang="en-IE" dirty="0">
                <a:solidFill>
                  <a:prstClr val="black"/>
                </a:solidFill>
              </a:rPr>
              <a:t> someday”.</a:t>
            </a:r>
          </a:p>
          <a:p>
            <a:pPr marL="0" lvl="0" indent="0" algn="ctr">
              <a:buNone/>
            </a:pPr>
            <a:endParaRPr lang="en-IE" dirty="0">
              <a:solidFill>
                <a:prstClr val="black"/>
              </a:solidFill>
            </a:endParaRPr>
          </a:p>
          <a:p>
            <a:pPr marL="0" lvl="0" indent="0" algn="ctr">
              <a:buNone/>
            </a:pPr>
            <a:r>
              <a:rPr lang="en-IE" b="1" dirty="0">
                <a:solidFill>
                  <a:srgbClr val="C00000"/>
                </a:solidFill>
              </a:rPr>
              <a:t>“It may not be your parish today, </a:t>
            </a:r>
          </a:p>
          <a:p>
            <a:pPr marL="0" lvl="0" indent="0" algn="ctr">
              <a:buNone/>
            </a:pPr>
            <a:r>
              <a:rPr lang="en-IE" b="1" dirty="0">
                <a:solidFill>
                  <a:srgbClr val="C00000"/>
                </a:solidFill>
              </a:rPr>
              <a:t>but it could be someday”.</a:t>
            </a:r>
            <a:endParaRPr lang="en-US" b="1" dirty="0">
              <a:solidFill>
                <a:srgbClr val="C00000"/>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548680"/>
            <a:ext cx="1440160"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8706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764704"/>
            <a:ext cx="6912768" cy="6001643"/>
          </a:xfrm>
          <a:prstGeom prst="rect">
            <a:avLst/>
          </a:prstGeom>
        </p:spPr>
        <p:txBody>
          <a:bodyPr wrap="square">
            <a:spAutoFit/>
          </a:bodyPr>
          <a:lstStyle/>
          <a:p>
            <a:pPr>
              <a:spcAft>
                <a:spcPts val="0"/>
              </a:spcAft>
            </a:pPr>
            <a:r>
              <a:rPr lang="en-IE" sz="2400" dirty="0">
                <a:latin typeface="Times New Roman"/>
                <a:ea typeface="Calibri"/>
                <a:cs typeface="Times New Roman"/>
              </a:rPr>
              <a:t>Q.    What three pastoral priorities do you think all parishes in the diocese ought to address?  </a:t>
            </a:r>
          </a:p>
          <a:p>
            <a:pPr>
              <a:spcAft>
                <a:spcPts val="0"/>
              </a:spcAft>
            </a:pPr>
            <a:endParaRPr lang="en-IE" sz="2400" dirty="0">
              <a:latin typeface="Times New Roman"/>
              <a:ea typeface="Calibri"/>
              <a:cs typeface="Times New Roman"/>
            </a:endParaRPr>
          </a:p>
          <a:p>
            <a:pPr>
              <a:spcAft>
                <a:spcPts val="0"/>
              </a:spcAft>
            </a:pPr>
            <a:r>
              <a:rPr lang="en-IE" sz="2400" dirty="0">
                <a:latin typeface="Times New Roman"/>
                <a:ea typeface="Calibri"/>
                <a:cs typeface="Times New Roman"/>
              </a:rPr>
              <a:t>___________________________________________</a:t>
            </a:r>
          </a:p>
          <a:p>
            <a:pPr algn="ctr">
              <a:spcAft>
                <a:spcPts val="0"/>
              </a:spcAft>
            </a:pPr>
            <a:endParaRPr lang="en-IE" sz="2400" dirty="0">
              <a:latin typeface="Times New Roman"/>
              <a:ea typeface="Calibri"/>
              <a:cs typeface="Times New Roman"/>
            </a:endParaRPr>
          </a:p>
          <a:p>
            <a:pPr>
              <a:spcAft>
                <a:spcPts val="0"/>
              </a:spcAft>
            </a:pPr>
            <a:r>
              <a:rPr lang="en-IE" sz="2400" dirty="0">
                <a:latin typeface="Times New Roman"/>
                <a:ea typeface="Calibri"/>
                <a:cs typeface="Times New Roman"/>
              </a:rPr>
              <a:t>Q.   Please give a brief description of other active Parish Ministries additional to those recorded on other page.</a:t>
            </a:r>
            <a:endParaRPr lang="en-US" sz="2400" dirty="0">
              <a:latin typeface="Times New Roman"/>
              <a:ea typeface="Calibri"/>
              <a:cs typeface="Times New Roman"/>
            </a:endParaRPr>
          </a:p>
          <a:p>
            <a:pPr>
              <a:spcAft>
                <a:spcPts val="0"/>
              </a:spcAft>
            </a:pPr>
            <a:r>
              <a:rPr lang="en-IE" sz="2400" b="1" dirty="0">
                <a:latin typeface="Times New Roman"/>
                <a:ea typeface="Calibri"/>
                <a:cs typeface="Times New Roman"/>
              </a:rPr>
              <a:t> </a:t>
            </a:r>
            <a:endParaRPr lang="en-US" sz="2400" dirty="0">
              <a:latin typeface="Times New Roman"/>
              <a:ea typeface="Calibri"/>
              <a:cs typeface="Times New Roman"/>
            </a:endParaRPr>
          </a:p>
          <a:p>
            <a:pPr>
              <a:spcAft>
                <a:spcPts val="0"/>
              </a:spcAft>
            </a:pPr>
            <a:r>
              <a:rPr lang="en-IE" sz="2400" b="1" dirty="0">
                <a:latin typeface="Times New Roman"/>
                <a:ea typeface="Calibri"/>
                <a:cs typeface="Times New Roman"/>
              </a:rPr>
              <a:t>___________________________________________ </a:t>
            </a:r>
            <a:endParaRPr lang="en-US" sz="2400" dirty="0">
              <a:latin typeface="Times New Roman"/>
              <a:ea typeface="Calibri"/>
              <a:cs typeface="Times New Roman"/>
            </a:endParaRPr>
          </a:p>
          <a:p>
            <a:pPr>
              <a:spcAft>
                <a:spcPts val="0"/>
              </a:spcAft>
            </a:pPr>
            <a:endParaRPr lang="en-US" sz="2400" dirty="0">
              <a:latin typeface="Times New Roman"/>
              <a:ea typeface="Calibri"/>
              <a:cs typeface="Times New Roman"/>
            </a:endParaRPr>
          </a:p>
          <a:p>
            <a:pPr>
              <a:spcAft>
                <a:spcPts val="0"/>
              </a:spcAft>
            </a:pPr>
            <a:endParaRPr lang="en-IE" sz="2400" dirty="0">
              <a:effectLst/>
              <a:latin typeface="Times New Roman"/>
              <a:ea typeface="Calibri"/>
              <a:cs typeface="Times New Roman"/>
            </a:endParaRPr>
          </a:p>
          <a:p>
            <a:pPr>
              <a:spcAft>
                <a:spcPts val="0"/>
              </a:spcAft>
            </a:pPr>
            <a:r>
              <a:rPr lang="en-IE" sz="2400" dirty="0">
                <a:latin typeface="Times New Roman"/>
                <a:ea typeface="Calibri"/>
                <a:cs typeface="Times New Roman"/>
              </a:rPr>
              <a:t>Q.  What areas of parish life might your parish need specific help with?</a:t>
            </a:r>
            <a:endParaRPr lang="en-US" sz="2400" dirty="0">
              <a:latin typeface="Times New Roman"/>
              <a:ea typeface="Calibri"/>
              <a:cs typeface="Times New Roman"/>
            </a:endParaRPr>
          </a:p>
          <a:p>
            <a:pPr>
              <a:spcAft>
                <a:spcPts val="0"/>
              </a:spcAft>
            </a:pPr>
            <a:r>
              <a:rPr lang="en-IE" sz="2400" b="1" dirty="0">
                <a:latin typeface="Times New Roman"/>
                <a:ea typeface="Calibri"/>
                <a:cs typeface="Times New Roman"/>
              </a:rPr>
              <a:t> </a:t>
            </a:r>
            <a:endParaRPr lang="en-US" sz="2400" dirty="0">
              <a:latin typeface="Times New Roman"/>
              <a:ea typeface="Calibri"/>
              <a:cs typeface="Times New Roman"/>
            </a:endParaRPr>
          </a:p>
          <a:p>
            <a:pPr>
              <a:spcAft>
                <a:spcPts val="0"/>
              </a:spcAft>
            </a:pPr>
            <a:r>
              <a:rPr lang="en-IE" sz="2400" b="1" dirty="0">
                <a:latin typeface="Times New Roman"/>
                <a:ea typeface="Calibri"/>
                <a:cs typeface="Times New Roman"/>
              </a:rPr>
              <a:t>___________________________________________</a:t>
            </a:r>
            <a:endParaRPr lang="en-US" sz="1600" dirty="0">
              <a:effectLst/>
              <a:latin typeface="Times New Roman"/>
              <a:ea typeface="Calibri"/>
              <a:cs typeface="Times New Roman"/>
            </a:endParaRPr>
          </a:p>
        </p:txBody>
      </p:sp>
    </p:spTree>
    <p:extLst>
      <p:ext uri="{BB962C8B-B14F-4D97-AF65-F5344CB8AC3E}">
        <p14:creationId xmlns:p14="http://schemas.microsoft.com/office/powerpoint/2010/main" val="369279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a:ln>
            <a:solidFill>
              <a:srgbClr val="FF0000"/>
            </a:solidFill>
          </a:ln>
        </p:spPr>
        <p:txBody>
          <a:bodyPr>
            <a:normAutofit/>
          </a:bodyPr>
          <a:lstStyle/>
          <a:p>
            <a:pPr marL="0" indent="0">
              <a:buNone/>
            </a:pPr>
            <a:r>
              <a:rPr lang="en-IE" dirty="0">
                <a:effectLst/>
              </a:rPr>
              <a:t>"The </a:t>
            </a:r>
            <a:r>
              <a:rPr lang="en-IE" b="1" dirty="0">
                <a:solidFill>
                  <a:srgbClr val="00B050"/>
                </a:solidFill>
                <a:effectLst/>
              </a:rPr>
              <a:t>parish</a:t>
            </a:r>
            <a:r>
              <a:rPr lang="en-IE" dirty="0">
                <a:effectLst/>
              </a:rPr>
              <a:t> is where the Church lives. </a:t>
            </a:r>
            <a:r>
              <a:rPr lang="en-IE" b="1" dirty="0">
                <a:solidFill>
                  <a:srgbClr val="00B050"/>
                </a:solidFill>
                <a:effectLst/>
              </a:rPr>
              <a:t>Parishes </a:t>
            </a:r>
            <a:r>
              <a:rPr lang="en-IE" dirty="0">
                <a:effectLst/>
              </a:rPr>
              <a:t>are communities of faith, of action, and of hope. They are where the Gospel is proclaimed and celebrated, where believers are formed and sent to renew the earth. </a:t>
            </a:r>
            <a:r>
              <a:rPr lang="en-IE" b="1" dirty="0">
                <a:solidFill>
                  <a:srgbClr val="00B050"/>
                </a:solidFill>
                <a:effectLst/>
              </a:rPr>
              <a:t>Parishes</a:t>
            </a:r>
            <a:r>
              <a:rPr lang="en-IE" dirty="0">
                <a:effectLst/>
              </a:rPr>
              <a:t> are the home of the Christian community; they are the heart of our Church. </a:t>
            </a:r>
            <a:r>
              <a:rPr lang="en-IE" b="1" dirty="0">
                <a:solidFill>
                  <a:srgbClr val="00B050"/>
                </a:solidFill>
                <a:effectLst/>
              </a:rPr>
              <a:t>Parishes</a:t>
            </a:r>
            <a:r>
              <a:rPr lang="en-IE" dirty="0">
                <a:effectLst/>
              </a:rPr>
              <a:t> are the place where God's people meet Jesus in Word and Sacrament and come in touch with the source of the Church's life.“</a:t>
            </a:r>
          </a:p>
          <a:p>
            <a:pPr marL="0" indent="0">
              <a:buNone/>
            </a:pPr>
            <a:endParaRPr lang="en-IE" sz="1800" i="1" dirty="0"/>
          </a:p>
          <a:p>
            <a:pPr marL="0" indent="0">
              <a:buNone/>
            </a:pPr>
            <a:r>
              <a:rPr lang="en-IE" sz="1800" i="1" dirty="0"/>
              <a:t>Communities of Salt and Light</a:t>
            </a:r>
            <a:r>
              <a:rPr lang="en-IE" sz="1800" dirty="0"/>
              <a:t>, USCCB, (Social Justice)</a:t>
            </a:r>
          </a:p>
        </p:txBody>
      </p:sp>
    </p:spTree>
    <p:extLst>
      <p:ext uri="{BB962C8B-B14F-4D97-AF65-F5344CB8AC3E}">
        <p14:creationId xmlns:p14="http://schemas.microsoft.com/office/powerpoint/2010/main" val="29693271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506</TotalTime>
  <Words>2334</Words>
  <Application>Microsoft Office PowerPoint</Application>
  <PresentationFormat>On-screen Show (4:3)</PresentationFormat>
  <Paragraphs>290</Paragraphs>
  <Slides>52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52</vt:i4>
      </vt:variant>
    </vt:vector>
  </HeadingPairs>
  <TitlesOfParts>
    <vt:vector size="60" baseType="lpstr">
      <vt:lpstr>Adobe Devanagari</vt:lpstr>
      <vt:lpstr>Arial</vt:lpstr>
      <vt:lpstr>Calibri</vt:lpstr>
      <vt:lpstr>Calibri Light</vt:lpstr>
      <vt:lpstr>Comic Sans MS</vt:lpstr>
      <vt:lpstr>Times New Roman</vt:lpstr>
      <vt:lpstr>Wingdings</vt:lpstr>
      <vt:lpstr>Office Theme</vt:lpstr>
      <vt:lpstr>Mount St Anne’s Gathering</vt:lpstr>
      <vt:lpstr>Welcome from Bishop Denis</vt:lpstr>
      <vt:lpstr>PowerPoint Presentation</vt:lpstr>
      <vt:lpstr>Naming Some of  Our Current Reality</vt:lpstr>
      <vt:lpstr>Audit undertaken by  Council of Priests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Findings of  Survey of Priests</vt:lpstr>
      <vt:lpstr>Survey of Priests: Two Questions posed</vt:lpstr>
      <vt:lpstr>Caveats: </vt:lpstr>
      <vt:lpstr>PowerPoint Presentation</vt:lpstr>
      <vt:lpstr>Other mentions…</vt:lpstr>
      <vt:lpstr>PowerPoint Presentation</vt:lpstr>
      <vt:lpstr>Other mentions…</vt:lpstr>
      <vt:lpstr>Some Key comments:</vt:lpstr>
      <vt:lpstr>Findings of  Focus Group Conversations</vt:lpstr>
      <vt:lpstr>Method</vt:lpstr>
      <vt:lpstr>The common Strands</vt:lpstr>
      <vt:lpstr>Parish  Administration and Finance</vt:lpstr>
      <vt:lpstr>Priestly Identity   ‘Am I an  administrator / sacramental dispenser / shepherd?</vt:lpstr>
      <vt:lpstr>Rediscovering  the Mission of Parish &amp; Parishioners</vt:lpstr>
      <vt:lpstr>Sharing Leadership </vt:lpstr>
      <vt:lpstr>Training and formation </vt:lpstr>
      <vt:lpstr>The common Strands:  A Reminder</vt:lpstr>
      <vt:lpstr>An Initial Response:  Facilitated by Eamonn Fitzgibbon</vt:lpstr>
      <vt:lpstr>Bishop Denis: Facing the changes and challenges together -  A Vision for the Future of our Diocese </vt:lpstr>
      <vt:lpstr>Can we clearly articulate the next action steps that we need to take locally?  What supports do we need to progress these action steps?</vt:lpstr>
      <vt:lpstr>Mount St Anne’s Gathering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Kavanagh</dc:creator>
  <cp:lastModifiedBy> </cp:lastModifiedBy>
  <cp:revision>36</cp:revision>
  <cp:lastPrinted>2018-11-19T12:27:02Z</cp:lastPrinted>
  <dcterms:created xsi:type="dcterms:W3CDTF">2018-11-16T11:34:54Z</dcterms:created>
  <dcterms:modified xsi:type="dcterms:W3CDTF">2018-11-21T12:05:39Z</dcterms:modified>
</cp:coreProperties>
</file>